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2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Всероссийская конференция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III Российский день редк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земель”, 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20-21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февраля 201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Новосибирск, Россия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9365"/>
            <a:ext cx="728667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ru-RU" sz="1200" b="1" dirty="0" smtClean="0"/>
              <a:t>АЛКИЛЬНЫЕ КОМПЛЕКСЫ РЕДКОЗЕМЕЛЬНЫХ МЕТАЛЛОВ И КАЛЬЦИЯ – СИНТЕЗ, СТРЕОНИЕ И РЕАКЦИОННАЯ СПОСОБНОСТЬ В КАТАЛИТИЧЕСОКМ ОБРАЗОВАНИИ СВЯЗЕЙ </a:t>
            </a:r>
            <a:r>
              <a:rPr lang="en-GB" sz="1200" b="1" dirty="0" smtClean="0"/>
              <a:t>C</a:t>
            </a:r>
            <a:r>
              <a:rPr lang="ru-RU" sz="1200" b="1" dirty="0" smtClean="0"/>
              <a:t>-</a:t>
            </a:r>
            <a:r>
              <a:rPr lang="en-GB" sz="1200" b="1" dirty="0" smtClean="0"/>
              <a:t>E</a:t>
            </a:r>
            <a:r>
              <a:rPr lang="ru-RU" sz="1200" b="1" dirty="0" smtClean="0"/>
              <a:t> (</a:t>
            </a:r>
            <a:r>
              <a:rPr lang="en-GB" sz="1200" b="1" dirty="0" smtClean="0"/>
              <a:t>E</a:t>
            </a:r>
            <a:r>
              <a:rPr lang="ru-RU" sz="1200" b="1" dirty="0" smtClean="0"/>
              <a:t> = </a:t>
            </a:r>
            <a:r>
              <a:rPr lang="en-GB" sz="1200" b="1" dirty="0" smtClean="0"/>
              <a:t>N</a:t>
            </a:r>
            <a:r>
              <a:rPr lang="ru-RU" sz="1200" b="1" dirty="0" smtClean="0"/>
              <a:t>, </a:t>
            </a:r>
            <a:r>
              <a:rPr lang="en-GB" sz="1200" b="1" dirty="0" smtClean="0"/>
              <a:t>Si, P</a:t>
            </a:r>
            <a:r>
              <a:rPr lang="ru-RU" sz="1200" b="1" dirty="0" smtClean="0"/>
              <a:t>, </a:t>
            </a:r>
            <a:r>
              <a:rPr lang="en-GB" sz="1200" b="1" dirty="0" smtClean="0"/>
              <a:t>S</a:t>
            </a:r>
            <a:r>
              <a:rPr lang="ru-RU" sz="1200" b="1" dirty="0" smtClean="0"/>
              <a:t>). </a:t>
            </a:r>
            <a:endParaRPr lang="en-GB" sz="1200" b="1" dirty="0" smtClean="0"/>
          </a:p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ru-RU" altLang="ru-RU" sz="1000" dirty="0" smtClean="0"/>
              <a:t>Д.М. Христолюбов, </a:t>
            </a:r>
            <a:r>
              <a:rPr lang="ru-RU" altLang="ru-RU" sz="1000" dirty="0" smtClean="0"/>
              <a:t>Д.М. </a:t>
            </a:r>
            <a:r>
              <a:rPr lang="ru-RU" altLang="ru-RU" sz="1000" dirty="0" err="1" smtClean="0"/>
              <a:t>Любов</a:t>
            </a:r>
            <a:r>
              <a:rPr lang="ru-RU" altLang="ru-RU" sz="1000" dirty="0" smtClean="0"/>
              <a:t>, А.А. Трифонов</a:t>
            </a:r>
          </a:p>
          <a:p>
            <a:pPr algn="ctr">
              <a:spcBef>
                <a:spcPts val="300"/>
              </a:spcBef>
            </a:pPr>
            <a:r>
              <a:rPr lang="ru-RU" altLang="ru-RU" sz="1000" i="1" dirty="0" smtClean="0"/>
              <a:t>Федеральное государственное бюджетное учреждение науки Институт металлоорганической химии им. Г. А. Разуваева Российской академии </a:t>
            </a:r>
            <a:r>
              <a:rPr lang="ru-RU" altLang="ru-RU" sz="1000" i="1" dirty="0" smtClean="0"/>
              <a:t>наук</a:t>
            </a:r>
            <a:endParaRPr lang="en-GB" altLang="ru-RU" sz="1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629965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ru-RU" sz="900" b="1" dirty="0" smtClean="0"/>
              <a:t>Благодарности:</a:t>
            </a:r>
            <a:r>
              <a:rPr lang="ru-RU" sz="900" dirty="0" smtClean="0"/>
              <a:t> работа выполнена при поддержке РНФ грант № </a:t>
            </a:r>
            <a:r>
              <a:rPr lang="ru-RU" sz="900" dirty="0" smtClean="0"/>
              <a:t>17-13-01348</a:t>
            </a:r>
            <a:endParaRPr lang="ru-RU" sz="900" dirty="0" smtClean="0"/>
          </a:p>
          <a:p>
            <a:pPr>
              <a:spcBef>
                <a:spcPts val="300"/>
              </a:spcBef>
            </a:pPr>
            <a:r>
              <a:rPr lang="en-GB" sz="900" b="1" dirty="0" smtClean="0"/>
              <a:t>e-mail</a:t>
            </a:r>
            <a:r>
              <a:rPr lang="en-GB" sz="900" b="1" dirty="0" smtClean="0"/>
              <a:t>:</a:t>
            </a:r>
            <a:r>
              <a:rPr lang="en-GB" sz="900" dirty="0" smtClean="0"/>
              <a:t> </a:t>
            </a:r>
            <a:r>
              <a:rPr lang="en-GB" sz="900" dirty="0" smtClean="0"/>
              <a:t>sold-art@mail.ru</a:t>
            </a:r>
            <a:endParaRPr lang="en-GB" sz="900" b="1" dirty="0"/>
          </a:p>
        </p:txBody>
      </p:sp>
      <p:pic>
        <p:nvPicPr>
          <p:cNvPr id="1026" name="Picture 2" descr="D:\_AAA_КОНФЕРЕНЦИИ\РДРЗ\РДРЗ-2017\эмблема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8" y="72329"/>
            <a:ext cx="1249164" cy="12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90538" y="1571625"/>
          <a:ext cx="3303587" cy="1820863"/>
        </p:xfrm>
        <a:graphic>
          <a:graphicData uri="http://schemas.openxmlformats.org/presentationml/2006/ole">
            <p:oleObj spid="_x0000_s1029" name="CS ChemDraw Drawing" r:id="rId4" imgW="6385129" imgH="3490890" progId="ChemDraw.Document.6.0">
              <p:embed/>
            </p:oleObj>
          </a:graphicData>
        </a:graphic>
      </p:graphicFrame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2471737" y="4857760"/>
          <a:ext cx="2100263" cy="1365250"/>
        </p:xfrm>
        <a:graphic>
          <a:graphicData uri="http://schemas.openxmlformats.org/presentationml/2006/ole">
            <p:oleObj spid="_x0000_s1031" name="CS ChemDraw Drawing" r:id="rId5" imgW="3183271" imgH="2075207" progId="ChemDraw.Document.6.0">
              <p:embed/>
            </p:oleObj>
          </a:graphicData>
        </a:graphic>
      </p:graphicFrame>
      <p:sp>
        <p:nvSpPr>
          <p:cNvPr id="54" name="TextBox 53"/>
          <p:cNvSpPr txBox="1"/>
          <p:nvPr/>
        </p:nvSpPr>
        <p:spPr>
          <a:xfrm>
            <a:off x="500034" y="1357298"/>
            <a:ext cx="250100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/>
              <a:t>Синтез бис(алкильных) комплексов </a:t>
            </a:r>
            <a:r>
              <a:rPr lang="ru-RU" sz="1050" b="1" dirty="0" smtClean="0"/>
              <a:t>2-4</a:t>
            </a:r>
            <a:r>
              <a:rPr lang="ru-RU" sz="1050" dirty="0" smtClean="0"/>
              <a:t>.</a:t>
            </a:r>
            <a:r>
              <a:rPr lang="ru-RU" sz="1050" dirty="0" smtClean="0"/>
              <a:t> </a:t>
            </a:r>
            <a:endParaRPr lang="en-GB" sz="1050" dirty="0"/>
          </a:p>
        </p:txBody>
      </p:sp>
      <p:graphicFrame>
        <p:nvGraphicFramePr>
          <p:cNvPr id="1059" name="Object 35"/>
          <p:cNvGraphicFramePr>
            <a:graphicFrameLocks noChangeAspect="1"/>
          </p:cNvGraphicFramePr>
          <p:nvPr/>
        </p:nvGraphicFramePr>
        <p:xfrm>
          <a:off x="5715008" y="3143248"/>
          <a:ext cx="2062163" cy="677863"/>
        </p:xfrm>
        <a:graphic>
          <a:graphicData uri="http://schemas.openxmlformats.org/presentationml/2006/ole">
            <p:oleObj spid="_x0000_s1059" name="CS ChemDraw Drawing" r:id="rId6" imgW="2062825" imgH="677619" progId="ChemDraw.Document.6.0">
              <p:embed/>
            </p:oleObj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2428860" y="3500438"/>
            <a:ext cx="21431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Для диамагнитных комплексов </a:t>
            </a:r>
            <a:r>
              <a:rPr lang="en-GB" sz="1050" dirty="0" err="1" smtClean="0"/>
              <a:t>Yb</a:t>
            </a:r>
            <a:r>
              <a:rPr lang="en-GB" sz="1050" dirty="0" smtClean="0"/>
              <a:t>(II) </a:t>
            </a:r>
            <a:r>
              <a:rPr lang="ru-RU" sz="1050" dirty="0" smtClean="0"/>
              <a:t>и </a:t>
            </a:r>
            <a:r>
              <a:rPr lang="en-GB" sz="1050" dirty="0" smtClean="0"/>
              <a:t>Ca</a:t>
            </a:r>
            <a:r>
              <a:rPr lang="ru-RU" sz="1050" dirty="0" smtClean="0"/>
              <a:t> методом ЯМР в растворе было обнаружено изменение типа координации бис(</a:t>
            </a:r>
            <a:r>
              <a:rPr lang="ru-RU" sz="1050" i="1" dirty="0" err="1" smtClean="0"/>
              <a:t>пара</a:t>
            </a:r>
            <a:r>
              <a:rPr lang="ru-RU" sz="1050" dirty="0" err="1" smtClean="0"/>
              <a:t>-толуидинил</a:t>
            </a:r>
            <a:r>
              <a:rPr lang="ru-RU" sz="1050" dirty="0" smtClean="0"/>
              <a:t>) </a:t>
            </a:r>
            <a:r>
              <a:rPr lang="ru-RU" sz="1050" dirty="0" err="1" smtClean="0"/>
              <a:t>метильных</a:t>
            </a:r>
            <a:r>
              <a:rPr lang="ru-RU" sz="1050" dirty="0" smtClean="0"/>
              <a:t> </a:t>
            </a:r>
            <a:r>
              <a:rPr lang="ru-RU" sz="1050" dirty="0" err="1" smtClean="0"/>
              <a:t>лигандов</a:t>
            </a:r>
            <a:r>
              <a:rPr lang="ru-RU" sz="1050" dirty="0" smtClean="0"/>
              <a:t> </a:t>
            </a:r>
            <a:r>
              <a:rPr lang="ru-RU" sz="1050" dirty="0" err="1" smtClean="0"/>
              <a:t>промотируемое</a:t>
            </a:r>
            <a:r>
              <a:rPr lang="ru-RU" sz="1050" dirty="0" smtClean="0"/>
              <a:t> координацией/</a:t>
            </a:r>
            <a:r>
              <a:rPr lang="ru-RU" sz="1050" dirty="0" err="1" smtClean="0"/>
              <a:t>декоординацией</a:t>
            </a:r>
            <a:r>
              <a:rPr lang="ru-RU" sz="1050" dirty="0" smtClean="0"/>
              <a:t> молекул ТГФ.</a:t>
            </a:r>
            <a:endParaRPr lang="en-GB" sz="1050" dirty="0"/>
          </a:p>
        </p:txBody>
      </p:sp>
      <p:sp>
        <p:nvSpPr>
          <p:cNvPr id="57" name="TextBox 56"/>
          <p:cNvSpPr txBox="1"/>
          <p:nvPr/>
        </p:nvSpPr>
        <p:spPr>
          <a:xfrm>
            <a:off x="4786314" y="1776960"/>
            <a:ext cx="4000528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 smtClean="0"/>
              <a:t>Комплексы 2-4 продемонстрировали высокую каталитическую активность в межмолекулярных </a:t>
            </a:r>
            <a:r>
              <a:rPr lang="ru-RU" sz="1050" dirty="0" err="1" smtClean="0"/>
              <a:t>реациях</a:t>
            </a:r>
            <a:r>
              <a:rPr lang="ru-RU" sz="1050" dirty="0" smtClean="0"/>
              <a:t> </a:t>
            </a:r>
            <a:r>
              <a:rPr lang="ru-RU" sz="1050" dirty="0" err="1" smtClean="0"/>
              <a:t>гидроэлементирования</a:t>
            </a:r>
            <a:r>
              <a:rPr lang="ru-RU" sz="1050" dirty="0" smtClean="0"/>
              <a:t> </a:t>
            </a:r>
            <a:r>
              <a:rPr lang="ru-RU" sz="1050" dirty="0" err="1" smtClean="0"/>
              <a:t>алкенов</a:t>
            </a:r>
            <a:r>
              <a:rPr lang="ru-RU" sz="1050" dirty="0" smtClean="0"/>
              <a:t> и ацетиленов – присоединении связей </a:t>
            </a:r>
            <a:r>
              <a:rPr lang="en-GB" sz="1050" dirty="0" smtClean="0"/>
              <a:t>HE (E = N, P, Si, S) </a:t>
            </a:r>
            <a:r>
              <a:rPr lang="ru-RU" sz="1050" dirty="0" smtClean="0"/>
              <a:t>по кратным связям С=С и С≡С, </a:t>
            </a:r>
            <a:r>
              <a:rPr lang="ru-RU" sz="1050" dirty="0" smtClean="0"/>
              <a:t>приводящие к образованию </a:t>
            </a:r>
            <a:r>
              <a:rPr lang="en-GB" sz="1050" dirty="0" smtClean="0"/>
              <a:t> N-, Si-, </a:t>
            </a:r>
            <a:r>
              <a:rPr lang="ru-RU" sz="1050" dirty="0" smtClean="0"/>
              <a:t>P-</a:t>
            </a:r>
            <a:r>
              <a:rPr lang="ru-RU" sz="1050" dirty="0" smtClean="0"/>
              <a:t>, </a:t>
            </a:r>
            <a:r>
              <a:rPr lang="ru-RU" sz="1050" dirty="0" smtClean="0"/>
              <a:t> </a:t>
            </a:r>
            <a:r>
              <a:rPr lang="ru-RU" sz="1050" dirty="0" smtClean="0"/>
              <a:t>S-содержащих органических соединений, являются одним из наиболее эффективных методов каталитического образования связей С-Е </a:t>
            </a:r>
            <a:r>
              <a:rPr lang="ru-RU" sz="1050" dirty="0" smtClean="0"/>
              <a:t>. </a:t>
            </a:r>
            <a:endParaRPr lang="en-GB" sz="1050" dirty="0"/>
          </a:p>
        </p:txBody>
      </p:sp>
      <p:graphicFrame>
        <p:nvGraphicFramePr>
          <p:cNvPr id="1060" name="Object 36"/>
          <p:cNvGraphicFramePr>
            <a:graphicFrameLocks noChangeAspect="1"/>
          </p:cNvGraphicFramePr>
          <p:nvPr/>
        </p:nvGraphicFramePr>
        <p:xfrm>
          <a:off x="5913448" y="4071942"/>
          <a:ext cx="1863723" cy="1859726"/>
        </p:xfrm>
        <a:graphic>
          <a:graphicData uri="http://schemas.openxmlformats.org/presentationml/2006/ole">
            <p:oleObj spid="_x0000_s1060" name="CS ChemDraw Drawing" r:id="rId7" imgW="2221561" imgH="2216891" progId="ChemDraw.Document.6.0">
              <p:embed/>
            </p:oleObj>
          </a:graphicData>
        </a:graphic>
      </p:graphicFrame>
      <p:pic>
        <p:nvPicPr>
          <p:cNvPr id="59" name="Picture 29" descr="X:\Работа\My publications\BTM2M\BTM2Yb\ybcnn.w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2928934"/>
            <a:ext cx="1086456" cy="1556741"/>
          </a:xfrm>
          <a:prstGeom prst="rect">
            <a:avLst/>
          </a:prstGeom>
          <a:noFill/>
        </p:spPr>
      </p:pic>
      <p:pic>
        <p:nvPicPr>
          <p:cNvPr id="1061" name="Picture 37" descr="X:\Работа\My publications\BTM2M\BTM2CaTHF2\canamm.w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2844" y="4500570"/>
            <a:ext cx="172139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169</Words>
  <Application>Microsoft Office PowerPoint</Application>
  <PresentationFormat>Экран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CS ChemDraw Drawing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Конченко Сергей Николаевич</dc:creator>
  <cp:lastModifiedBy>Dmitry</cp:lastModifiedBy>
  <cp:revision>12</cp:revision>
  <dcterms:modified xsi:type="dcterms:W3CDTF">2017-01-24T20:09:54Z</dcterms:modified>
</cp:coreProperties>
</file>