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theme/themeOverride3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&#1050;&#1085;&#1080;&#1075;&#1072;1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tx>
            <c:strRef>
              <c:f>Лист1!$A$16</c:f>
              <c:strCache>
                <c:ptCount val="1"/>
                <c:pt idx="0">
                  <c:v>TB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Лист1!$B$1:$D$1</c:f>
              <c:numCache>
                <c:formatCode>General</c:formatCode>
                <c:ptCount val="3"/>
                <c:pt idx="0">
                  <c:v>64.099999999999994</c:v>
                </c:pt>
                <c:pt idx="1">
                  <c:v>11.6</c:v>
                </c:pt>
                <c:pt idx="2">
                  <c:v>24.3</c:v>
                </c:pt>
              </c:numCache>
            </c:numRef>
          </c:val>
        </c:ser>
        <c:ser>
          <c:idx val="1"/>
          <c:order val="1"/>
          <c:tx>
            <c:strRef>
              <c:f>Лист1!$A$17</c:f>
              <c:strCache>
                <c:ptCount val="1"/>
                <c:pt idx="0">
                  <c:v>HNB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68.5</c:v>
                </c:pt>
                <c:pt idx="1">
                  <c:v>12.3</c:v>
                </c:pt>
                <c:pt idx="2">
                  <c:v>19.2</c:v>
                </c:pt>
              </c:numCache>
            </c:numRef>
          </c:val>
        </c:ser>
        <c:shape val="cylinder"/>
        <c:axId val="124319616"/>
        <c:axId val="125931520"/>
        <c:axId val="158778688"/>
      </c:bar3DChart>
      <c:catAx>
        <c:axId val="124319616"/>
        <c:scaling>
          <c:orientation val="minMax"/>
        </c:scaling>
        <c:axPos val="b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125931520"/>
        <c:crosses val="autoZero"/>
        <c:auto val="1"/>
        <c:lblAlgn val="ctr"/>
        <c:lblOffset val="100"/>
      </c:catAx>
      <c:valAx>
        <c:axId val="125931520"/>
        <c:scaling>
          <c:orientation val="minMax"/>
        </c:scaling>
        <c:delete val="1"/>
        <c:axPos val="l"/>
        <c:numFmt formatCode="General" sourceLinked="1"/>
        <c:tickLblPos val="nextTo"/>
        <c:crossAx val="124319616"/>
        <c:crosses val="autoZero"/>
        <c:crossBetween val="between"/>
      </c:valAx>
      <c:serAx>
        <c:axId val="158778688"/>
        <c:scaling>
          <c:orientation val="minMax"/>
        </c:scaling>
        <c:delete val="1"/>
        <c:axPos val="b"/>
        <c:tickLblPos val="nextTo"/>
        <c:crossAx val="125931520"/>
        <c:crosses val="autoZero"/>
      </c:ser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0733875097888865"/>
          <c:y val="0.10618758032063916"/>
          <c:w val="0.15070547716920352"/>
          <c:h val="0.25757325445172669"/>
        </c:manualLayout>
      </c:layout>
      <c:txPr>
        <a:bodyPr/>
        <a:lstStyle/>
        <a:p>
          <a:pPr>
            <a:defRPr lang="ru-RU"/>
          </a:pPr>
          <a:endParaRPr lang="en-US"/>
        </a:p>
      </c:txPr>
    </c:legend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plotArea>
      <c:layout/>
      <c:bar3DChart>
        <c:barDir val="col"/>
        <c:grouping val="standard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79.900000000000006</c:v>
                </c:pt>
                <c:pt idx="1">
                  <c:v>10.5</c:v>
                </c:pt>
                <c:pt idx="2">
                  <c:v>9.6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83.4</c:v>
                </c:pt>
                <c:pt idx="1">
                  <c:v>9.2000000000000011</c:v>
                </c:pt>
                <c:pt idx="2">
                  <c:v>7.4</c:v>
                </c:pt>
              </c:numCache>
            </c:numRef>
          </c:val>
        </c:ser>
        <c:shape val="cylinder"/>
        <c:axId val="138189056"/>
        <c:axId val="138191232"/>
        <c:axId val="158744064"/>
      </c:bar3DChart>
      <c:catAx>
        <c:axId val="138189056"/>
        <c:scaling>
          <c:orientation val="minMax"/>
        </c:scaling>
        <c:axPos val="b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138191232"/>
        <c:crosses val="autoZero"/>
        <c:auto val="1"/>
        <c:lblAlgn val="ctr"/>
        <c:lblOffset val="100"/>
      </c:catAx>
      <c:valAx>
        <c:axId val="138191232"/>
        <c:scaling>
          <c:orientation val="minMax"/>
        </c:scaling>
        <c:delete val="1"/>
        <c:axPos val="l"/>
        <c:numFmt formatCode="General" sourceLinked="1"/>
        <c:tickLblPos val="nextTo"/>
        <c:crossAx val="138189056"/>
        <c:crosses val="autoZero"/>
        <c:crossBetween val="between"/>
      </c:valAx>
      <c:serAx>
        <c:axId val="158744064"/>
        <c:scaling>
          <c:orientation val="minMax"/>
        </c:scaling>
        <c:delete val="1"/>
        <c:axPos val="b"/>
        <c:tickLblPos val="nextTo"/>
        <c:crossAx val="138191232"/>
        <c:crosses val="autoZero"/>
      </c:serAx>
    </c:plotArea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lrMapOvr bg1="lt1" tx1="dk1" bg2="lt2" tx2="dk2" accent1="accent1" accent2="accent2" accent3="accent3" accent4="accent4" accent5="accent5" accent6="accent6" hlink="hlink" folHlink="folHlink"/>
  <c:chart>
    <c:view3D>
      <c:perspective val="30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standard"/>
        <c:ser>
          <c:idx val="0"/>
          <c:order val="0"/>
          <c:spPr>
            <a:solidFill>
              <a:schemeClr val="accent4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Лист1!$B$7:$D$7</c:f>
              <c:numCache>
                <c:formatCode>General</c:formatCode>
                <c:ptCount val="3"/>
                <c:pt idx="0">
                  <c:v>59.9</c:v>
                </c:pt>
                <c:pt idx="1">
                  <c:v>10.1</c:v>
                </c:pt>
                <c:pt idx="2">
                  <c:v>29.4</c:v>
                </c:pt>
              </c:numCache>
            </c:numRef>
          </c:val>
        </c:ser>
        <c:ser>
          <c:idx val="1"/>
          <c:order val="1"/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lang="ru-RU"/>
                </a:pPr>
                <a:endParaRPr lang="en-US"/>
              </a:p>
            </c:txPr>
            <c:showVal val="1"/>
          </c:dLbls>
          <c:cat>
            <c:strRef>
              <c:f>Лист1!$A$11:$C$11</c:f>
              <c:strCache>
                <c:ptCount val="3"/>
                <c:pt idx="0">
                  <c:v>1,4-cis</c:v>
                </c:pt>
                <c:pt idx="1">
                  <c:v>1,4-trans</c:v>
                </c:pt>
                <c:pt idx="2">
                  <c:v>3,4</c:v>
                </c:pt>
              </c:strCache>
            </c:strRef>
          </c:cat>
          <c:val>
            <c:numRef>
              <c:f>Лист1!$B$8:$D$8</c:f>
              <c:numCache>
                <c:formatCode>General</c:formatCode>
                <c:ptCount val="3"/>
                <c:pt idx="0">
                  <c:v>20</c:v>
                </c:pt>
                <c:pt idx="1">
                  <c:v>6.9</c:v>
                </c:pt>
                <c:pt idx="2">
                  <c:v>73.099999999999994</c:v>
                </c:pt>
              </c:numCache>
            </c:numRef>
          </c:val>
        </c:ser>
        <c:shape val="cylinder"/>
        <c:axId val="76478720"/>
        <c:axId val="81312384"/>
        <c:axId val="120549376"/>
      </c:bar3DChart>
      <c:catAx>
        <c:axId val="76478720"/>
        <c:scaling>
          <c:orientation val="minMax"/>
        </c:scaling>
        <c:axPos val="b"/>
        <c:tickLblPos val="nextTo"/>
        <c:txPr>
          <a:bodyPr/>
          <a:lstStyle/>
          <a:p>
            <a:pPr>
              <a:defRPr lang="ru-RU"/>
            </a:pPr>
            <a:endParaRPr lang="en-US"/>
          </a:p>
        </c:txPr>
        <c:crossAx val="81312384"/>
        <c:crosses val="autoZero"/>
        <c:auto val="1"/>
        <c:lblAlgn val="ctr"/>
        <c:lblOffset val="100"/>
      </c:catAx>
      <c:valAx>
        <c:axId val="81312384"/>
        <c:scaling>
          <c:orientation val="minMax"/>
        </c:scaling>
        <c:delete val="1"/>
        <c:axPos val="l"/>
        <c:numFmt formatCode="General" sourceLinked="1"/>
        <c:tickLblPos val="nextTo"/>
        <c:crossAx val="76478720"/>
        <c:crosses val="autoZero"/>
        <c:crossBetween val="between"/>
      </c:valAx>
      <c:serAx>
        <c:axId val="120549376"/>
        <c:scaling>
          <c:orientation val="minMax"/>
        </c:scaling>
        <c:delete val="1"/>
        <c:axPos val="b"/>
        <c:tickLblPos val="nextTo"/>
        <c:crossAx val="81312384"/>
        <c:crosses val="autoZero"/>
      </c:serAx>
    </c:plotArea>
    <c:plotVisOnly val="1"/>
    <c:dispBlanksAs val="gap"/>
  </c:chart>
  <c:externalData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hyperlink" Target="mailto:adfu_87@hotmail.com" TargetMode="External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2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Всероссийская конференция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III Российский день редк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земель”, 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20-21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февраля 201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Новосибирск, Россия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9365"/>
            <a:ext cx="664373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ru-RU" sz="1200" b="1" dirty="0" smtClean="0"/>
              <a:t>АЛКИЛЬНЫЕ КОМПЛЕКСЫ ИТТРИЯ, СОДЕРЖАЩИЕ ЗАМЕЩЕННЫЕ ДИФЕНИЛМЕТИЛЬНЫЕ ЛИГАНДЫ – СИНТЕЗ И КАТАЛИТИЧЕСКАЯ АКТИВНОСТЬ В ПОЛИМЕРИЗАЦИИ ИЗОПРЕНА </a:t>
            </a:r>
            <a:endParaRPr lang="en-GB" sz="1200" b="1" dirty="0" smtClean="0"/>
          </a:p>
          <a:p>
            <a:pPr algn="ctr">
              <a:spcBef>
                <a:spcPts val="300"/>
              </a:spcBef>
            </a:pPr>
            <a:r>
              <a:rPr lang="ru-RU" altLang="ru-RU" sz="1000" dirty="0" smtClean="0"/>
              <a:t>А</a:t>
            </a:r>
            <a:r>
              <a:rPr lang="ru-RU" altLang="ru-RU" sz="1000" dirty="0" smtClean="0"/>
              <a:t>.  </a:t>
            </a:r>
            <a:r>
              <a:rPr lang="ru-RU" altLang="ru-RU" sz="1000" dirty="0" err="1" smtClean="0"/>
              <a:t>Фаюми</a:t>
            </a:r>
            <a:r>
              <a:rPr lang="ru-RU" altLang="ru-RU" sz="1000" dirty="0" smtClean="0"/>
              <a:t>, Д.М. </a:t>
            </a:r>
            <a:r>
              <a:rPr lang="ru-RU" altLang="ru-RU" sz="1000" dirty="0" err="1" smtClean="0"/>
              <a:t>Любов</a:t>
            </a:r>
            <a:r>
              <a:rPr lang="ru-RU" altLang="ru-RU" sz="1000" dirty="0" smtClean="0"/>
              <a:t>, А.А. Трифонов</a:t>
            </a:r>
          </a:p>
          <a:p>
            <a:pPr algn="ctr">
              <a:spcBef>
                <a:spcPts val="300"/>
              </a:spcBef>
            </a:pPr>
            <a:r>
              <a:rPr lang="ru-RU" altLang="ru-RU" sz="1000" i="1" dirty="0" smtClean="0"/>
              <a:t>Федеральное государственное бюджетное учреждение науки Институт металлоорганической химии им. Г. А. Разуваева Российской академии </a:t>
            </a:r>
            <a:r>
              <a:rPr lang="ru-RU" altLang="ru-RU" sz="1000" i="1" dirty="0" smtClean="0"/>
              <a:t>наук</a:t>
            </a:r>
            <a:endParaRPr lang="en-GB" altLang="ru-RU" sz="1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629965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endParaRPr lang="ru-RU" sz="900" b="1" dirty="0" smtClean="0"/>
          </a:p>
          <a:p>
            <a:pPr>
              <a:spcBef>
                <a:spcPts val="300"/>
              </a:spcBef>
            </a:pPr>
            <a:r>
              <a:rPr lang="en-GB" sz="900" b="1" dirty="0" smtClean="0"/>
              <a:t>e-mail</a:t>
            </a:r>
            <a:r>
              <a:rPr lang="en-GB" sz="900" b="1" dirty="0" smtClean="0"/>
              <a:t>:</a:t>
            </a:r>
            <a:r>
              <a:rPr lang="en-GB" sz="900" dirty="0" smtClean="0"/>
              <a:t> </a:t>
            </a:r>
            <a:r>
              <a:rPr lang="pt-BR" sz="900" u="sng" smtClean="0">
                <a:hlinkClick r:id="rId3"/>
              </a:rPr>
              <a:t>adfu_87@hotmail.com</a:t>
            </a:r>
            <a:endParaRPr lang="en-GB" sz="900" b="1" dirty="0"/>
          </a:p>
        </p:txBody>
      </p:sp>
      <p:pic>
        <p:nvPicPr>
          <p:cNvPr id="1026" name="Picture 2" descr="D:\_AAA_КОНФЕРЕНЦИИ\РДРЗ\РДРЗ-2017\эмблема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8" y="72329"/>
            <a:ext cx="1249164" cy="12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24"/>
          <p:cNvGraphicFramePr>
            <a:graphicFrameLocks noChangeAspect="1"/>
          </p:cNvGraphicFramePr>
          <p:nvPr/>
        </p:nvGraphicFramePr>
        <p:xfrm>
          <a:off x="2143108" y="2000240"/>
          <a:ext cx="4748213" cy="722312"/>
        </p:xfrm>
        <a:graphic>
          <a:graphicData uri="http://schemas.openxmlformats.org/presentationml/2006/ole">
            <p:oleObj spid="_x0000_s1026" name="CS ChemDraw Drawing" r:id="rId5" imgW="8020774" imgH="1292447" progId="ChemDraw.Document.6.0">
              <p:embed/>
            </p:oleObj>
          </a:graphicData>
        </a:graphic>
      </p:graphicFrame>
      <p:graphicFrame>
        <p:nvGraphicFramePr>
          <p:cNvPr id="10" name="Object 25"/>
          <p:cNvGraphicFramePr>
            <a:graphicFrameLocks noChangeAspect="1"/>
          </p:cNvGraphicFramePr>
          <p:nvPr/>
        </p:nvGraphicFramePr>
        <p:xfrm>
          <a:off x="428596" y="3714752"/>
          <a:ext cx="3540125" cy="2092325"/>
        </p:xfrm>
        <a:graphic>
          <a:graphicData uri="http://schemas.openxmlformats.org/presentationml/2006/ole">
            <p:oleObj spid="_x0000_s1027" name="CS ChemDraw Drawing" r:id="rId6" imgW="8349958" imgH="5254657" progId="ChemDraw.Document.6.0">
              <p:embed/>
            </p:oleObj>
          </a:graphicData>
        </a:graphic>
      </p:graphicFrame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214282" y="1571612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000" dirty="0" err="1"/>
              <a:t>Лиганд</a:t>
            </a:r>
            <a:r>
              <a:rPr lang="ru-RU" altLang="ru-RU" sz="1000" dirty="0"/>
              <a:t> был получен по реакции </a:t>
            </a:r>
            <a:r>
              <a:rPr lang="ru-RU" altLang="ru-RU" sz="1000" dirty="0" err="1"/>
              <a:t>кросс-сочетания</a:t>
            </a:r>
            <a:r>
              <a:rPr lang="ru-RU" altLang="ru-RU" sz="1000" dirty="0"/>
              <a:t> </a:t>
            </a:r>
            <a:r>
              <a:rPr lang="ru-RU" altLang="ru-RU" sz="1000" dirty="0" err="1"/>
              <a:t>Стилле</a:t>
            </a:r>
            <a:r>
              <a:rPr lang="ru-RU" altLang="ru-RU" sz="1000" dirty="0"/>
              <a:t> между бис(2-бромо-4-(</a:t>
            </a:r>
            <a:r>
              <a:rPr lang="ru-RU" altLang="ru-RU" sz="1000" dirty="0" err="1"/>
              <a:t>третбутил</a:t>
            </a:r>
            <a:r>
              <a:rPr lang="ru-RU" altLang="ru-RU" sz="1000" dirty="0"/>
              <a:t>)фенил)метаном, либо бис(2-иодо-4-(</a:t>
            </a:r>
            <a:r>
              <a:rPr lang="ru-RU" altLang="ru-RU" sz="1000" dirty="0" err="1"/>
              <a:t>третбутил</a:t>
            </a:r>
            <a:r>
              <a:rPr lang="ru-RU" altLang="ru-RU" sz="1000" dirty="0"/>
              <a:t>)фенил)метаном и </a:t>
            </a:r>
            <a:r>
              <a:rPr lang="ru-RU" altLang="ru-RU" sz="1000" dirty="0" err="1"/>
              <a:t>трибутилимидазололовом</a:t>
            </a:r>
            <a:r>
              <a:rPr lang="ru-RU" altLang="ru-RU" sz="1000" dirty="0"/>
              <a:t> в присутствии 5% </a:t>
            </a:r>
            <a:r>
              <a:rPr lang="ru-RU" altLang="ru-RU" sz="1000" dirty="0" err="1"/>
              <a:t>Pd</a:t>
            </a:r>
            <a:r>
              <a:rPr lang="ru-RU" altLang="ru-RU" sz="1000" dirty="0"/>
              <a:t>[PPh</a:t>
            </a:r>
            <a:r>
              <a:rPr lang="ru-RU" altLang="ru-RU" sz="1000" baseline="-25000" dirty="0"/>
              <a:t>3</a:t>
            </a:r>
            <a:r>
              <a:rPr lang="ru-RU" altLang="ru-RU" sz="1000" dirty="0"/>
              <a:t>]</a:t>
            </a:r>
            <a:r>
              <a:rPr lang="ru-RU" altLang="ru-RU" sz="1000" baseline="-25000" dirty="0"/>
              <a:t>4</a:t>
            </a:r>
            <a:endParaRPr lang="ru-RU" altLang="ru-RU" sz="1000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2844" y="2786058"/>
            <a:ext cx="421163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000" dirty="0"/>
              <a:t>Показано</a:t>
            </a:r>
            <a:r>
              <a:rPr lang="en-US" altLang="ru-RU" sz="1000" dirty="0"/>
              <a:t>, </a:t>
            </a:r>
            <a:r>
              <a:rPr lang="ru-RU" altLang="ru-RU" sz="1000" dirty="0"/>
              <a:t>что при действии на </a:t>
            </a:r>
            <a:r>
              <a:rPr lang="en-US" altLang="ru-RU" sz="1000" b="1" dirty="0"/>
              <a:t>3</a:t>
            </a:r>
            <a:r>
              <a:rPr lang="en-US" altLang="ru-RU" sz="1000" dirty="0"/>
              <a:t> </a:t>
            </a:r>
            <a:r>
              <a:rPr lang="ru-RU" altLang="ru-RU" sz="1000" dirty="0" err="1"/>
              <a:t>ди</a:t>
            </a:r>
            <a:r>
              <a:rPr lang="en-US" altLang="ru-RU" sz="1000" dirty="0"/>
              <a:t>- </a:t>
            </a:r>
            <a:r>
              <a:rPr lang="ru-RU" altLang="ru-RU" sz="1000" dirty="0"/>
              <a:t>и </a:t>
            </a:r>
            <a:r>
              <a:rPr lang="ru-RU" altLang="ru-RU" sz="1000" dirty="0" err="1"/>
              <a:t>триалкильных</a:t>
            </a:r>
            <a:r>
              <a:rPr lang="ru-RU" altLang="ru-RU" sz="1000" dirty="0"/>
              <a:t> производных лантанидов происходит </a:t>
            </a:r>
            <a:r>
              <a:rPr lang="ru-RU" altLang="ru-RU" sz="1000" b="1" dirty="0"/>
              <a:t>селективная активация связи </a:t>
            </a:r>
            <a:r>
              <a:rPr lang="en-US" altLang="ru-RU" sz="1000" b="1" dirty="0"/>
              <a:t>C-H </a:t>
            </a:r>
            <a:r>
              <a:rPr lang="ru-RU" altLang="ru-RU" sz="1000" dirty="0" err="1"/>
              <a:t>дифенилметана</a:t>
            </a:r>
            <a:r>
              <a:rPr lang="ru-RU" altLang="ru-RU" sz="1000" dirty="0"/>
              <a:t> с образованием новых смешано</a:t>
            </a:r>
            <a:r>
              <a:rPr lang="en-US" altLang="ru-RU" sz="1000" dirty="0"/>
              <a:t>-</a:t>
            </a:r>
            <a:r>
              <a:rPr lang="ru-RU" altLang="ru-RU" sz="1000" dirty="0"/>
              <a:t>алкильных комплексов</a:t>
            </a:r>
            <a:r>
              <a:rPr lang="en-US" altLang="ru-RU" sz="1000" dirty="0"/>
              <a:t> {[4-tBu-2-(1-MeC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H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N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)C</a:t>
            </a:r>
            <a:r>
              <a:rPr lang="en-US" altLang="ru-RU" sz="1000" baseline="-25000" dirty="0"/>
              <a:t>6</a:t>
            </a:r>
            <a:r>
              <a:rPr lang="en-US" altLang="ru-RU" sz="1000" dirty="0"/>
              <a:t>H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]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CH}</a:t>
            </a:r>
            <a:r>
              <a:rPr lang="en-US" altLang="ru-RU" sz="1000" dirty="0" err="1"/>
              <a:t>Ln</a:t>
            </a:r>
            <a:r>
              <a:rPr lang="en-US" altLang="ru-RU" sz="1000" dirty="0"/>
              <a:t>(CH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SiMe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)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(THF) (</a:t>
            </a:r>
            <a:r>
              <a:rPr lang="en-US" altLang="ru-RU" sz="1000" dirty="0" err="1"/>
              <a:t>Ln</a:t>
            </a:r>
            <a:r>
              <a:rPr lang="en-US" altLang="ru-RU" sz="1000" dirty="0"/>
              <a:t> = Y (</a:t>
            </a:r>
            <a:r>
              <a:rPr lang="en-US" altLang="ru-RU" sz="1000" b="1" dirty="0"/>
              <a:t>4</a:t>
            </a:r>
            <a:r>
              <a:rPr lang="en-US" altLang="ru-RU" sz="1000" dirty="0"/>
              <a:t>), </a:t>
            </a:r>
            <a:r>
              <a:rPr lang="en-US" altLang="ru-RU" sz="1000" dirty="0" err="1"/>
              <a:t>Nd</a:t>
            </a:r>
            <a:r>
              <a:rPr lang="en-US" altLang="ru-RU" sz="1000" dirty="0"/>
              <a:t> (</a:t>
            </a:r>
            <a:r>
              <a:rPr lang="en-US" altLang="ru-RU" sz="1000" b="1" dirty="0"/>
              <a:t>5</a:t>
            </a:r>
            <a:r>
              <a:rPr lang="en-US" altLang="ru-RU" sz="1000" dirty="0"/>
              <a:t>)) </a:t>
            </a:r>
            <a:r>
              <a:rPr lang="ru-RU" altLang="ru-RU" sz="1000" dirty="0"/>
              <a:t>и</a:t>
            </a:r>
            <a:r>
              <a:rPr lang="en-US" altLang="ru-RU" sz="1000" dirty="0"/>
              <a:t> {[4-tBu-2-(1 MeC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H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N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)C</a:t>
            </a:r>
            <a:r>
              <a:rPr lang="en-US" altLang="ru-RU" sz="1000" baseline="-25000" dirty="0"/>
              <a:t>6</a:t>
            </a:r>
            <a:r>
              <a:rPr lang="en-US" altLang="ru-RU" sz="1000" dirty="0"/>
              <a:t>H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]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CH}Y(CH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SiMe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)[</a:t>
            </a:r>
            <a:r>
              <a:rPr lang="en-US" altLang="ru-RU" sz="1000" dirty="0" err="1"/>
              <a:t>Amd</a:t>
            </a:r>
            <a:r>
              <a:rPr lang="en-US" altLang="ru-RU" sz="1000" baseline="30000" dirty="0" err="1"/>
              <a:t>OMe</a:t>
            </a:r>
            <a:r>
              <a:rPr lang="en-US" altLang="ru-RU" sz="1000" dirty="0"/>
              <a:t>] (</a:t>
            </a:r>
            <a:r>
              <a:rPr lang="en-US" altLang="ru-RU" sz="1000" b="1" dirty="0"/>
              <a:t>6</a:t>
            </a:r>
            <a:r>
              <a:rPr lang="en-US" altLang="ru-RU" sz="1000" dirty="0"/>
              <a:t>).</a:t>
            </a:r>
            <a:endParaRPr lang="ru-RU" altLang="ru-RU" sz="1000" dirty="0"/>
          </a:p>
          <a:p>
            <a:endParaRPr lang="ru-RU" altLang="ru-RU" sz="1000" dirty="0"/>
          </a:p>
        </p:txBody>
      </p:sp>
      <p:sp>
        <p:nvSpPr>
          <p:cNvPr id="14" name="Прямоугольник 14"/>
          <p:cNvSpPr>
            <a:spLocks noChangeArrowheads="1"/>
          </p:cNvSpPr>
          <p:nvPr/>
        </p:nvSpPr>
        <p:spPr bwMode="auto">
          <a:xfrm>
            <a:off x="4786314" y="3160754"/>
            <a:ext cx="37147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000" b="1" dirty="0" err="1"/>
              <a:t>Полимризация</a:t>
            </a:r>
            <a:r>
              <a:rPr lang="ru-RU" altLang="ru-RU" sz="1000" b="1" dirty="0"/>
              <a:t> изопрена в присутствии комплексов </a:t>
            </a:r>
            <a:r>
              <a:rPr lang="ru-RU" altLang="ru-RU" sz="1000" b="1" dirty="0" smtClean="0"/>
              <a:t>4-6</a:t>
            </a:r>
            <a:r>
              <a:rPr lang="en-US" altLang="ru-RU" sz="1000" b="1" dirty="0" smtClean="0"/>
              <a:t>  </a:t>
            </a:r>
            <a:endParaRPr lang="ru-RU" altLang="ru-RU" sz="1000" b="1" dirty="0" smtClean="0"/>
          </a:p>
          <a:p>
            <a:pPr algn="ctr"/>
            <a:r>
              <a:rPr lang="ru-RU" altLang="ru-RU" sz="1000" dirty="0" smtClean="0"/>
              <a:t>борат</a:t>
            </a:r>
            <a:r>
              <a:rPr lang="en-US" altLang="ru-RU" sz="1000" dirty="0"/>
              <a:t>: </a:t>
            </a:r>
            <a:r>
              <a:rPr lang="en-US" altLang="ru-RU" sz="1000" b="1" dirty="0"/>
              <a:t>TB </a:t>
            </a:r>
            <a:r>
              <a:rPr lang="en-US" altLang="ru-RU" sz="1000" dirty="0"/>
              <a:t>= [CPh</a:t>
            </a:r>
            <a:r>
              <a:rPr lang="en-US" altLang="ru-RU" sz="1000" baseline="-25000" dirty="0"/>
              <a:t>3</a:t>
            </a:r>
            <a:r>
              <a:rPr lang="en-US" altLang="ru-RU" sz="1000" dirty="0"/>
              <a:t>][B(C</a:t>
            </a:r>
            <a:r>
              <a:rPr lang="en-US" altLang="ru-RU" sz="1000" baseline="-25000" dirty="0"/>
              <a:t>6</a:t>
            </a:r>
            <a:r>
              <a:rPr lang="en-US" altLang="ru-RU" sz="1000" dirty="0"/>
              <a:t>F</a:t>
            </a:r>
            <a:r>
              <a:rPr lang="en-US" altLang="ru-RU" sz="1000" baseline="-25000" dirty="0"/>
              <a:t>5</a:t>
            </a:r>
            <a:r>
              <a:rPr lang="en-US" altLang="ru-RU" sz="1000" dirty="0"/>
              <a:t>)</a:t>
            </a:r>
            <a:r>
              <a:rPr lang="en-US" altLang="ru-RU" sz="1000" baseline="-25000" dirty="0"/>
              <a:t>4</a:t>
            </a:r>
            <a:r>
              <a:rPr lang="en-US" altLang="ru-RU" sz="1000" dirty="0"/>
              <a:t>], </a:t>
            </a:r>
            <a:r>
              <a:rPr lang="en-US" altLang="ru-RU" sz="1000" b="1" dirty="0"/>
              <a:t>HNB</a:t>
            </a:r>
            <a:r>
              <a:rPr lang="en-US" altLang="ru-RU" sz="1000" dirty="0"/>
              <a:t> = [HNMe</a:t>
            </a:r>
            <a:r>
              <a:rPr lang="en-US" altLang="ru-RU" sz="1000" baseline="-25000" dirty="0"/>
              <a:t>2</a:t>
            </a:r>
            <a:r>
              <a:rPr lang="en-US" altLang="ru-RU" sz="1000" dirty="0"/>
              <a:t>Ph][B(C</a:t>
            </a:r>
            <a:r>
              <a:rPr lang="en-US" altLang="ru-RU" sz="1000" baseline="-25000" dirty="0"/>
              <a:t>6</a:t>
            </a:r>
            <a:r>
              <a:rPr lang="en-US" altLang="ru-RU" sz="1000" dirty="0"/>
              <a:t>F</a:t>
            </a:r>
            <a:r>
              <a:rPr lang="en-US" altLang="ru-RU" sz="1000" baseline="-25000" dirty="0"/>
              <a:t>5</a:t>
            </a:r>
            <a:r>
              <a:rPr lang="en-US" altLang="ru-RU" sz="1000" dirty="0"/>
              <a:t>)</a:t>
            </a:r>
            <a:r>
              <a:rPr lang="en-US" altLang="ru-RU" sz="1000" baseline="-25000" dirty="0"/>
              <a:t>4</a:t>
            </a:r>
            <a:r>
              <a:rPr lang="en-US" altLang="ru-RU" sz="1000" dirty="0" smtClean="0"/>
              <a:t>]</a:t>
            </a:r>
            <a:r>
              <a:rPr lang="en-US" altLang="ru-RU" sz="1000" b="1" dirty="0" smtClean="0"/>
              <a:t> </a:t>
            </a:r>
            <a:endParaRPr lang="en-US" altLang="ru-RU" sz="1000" b="1" dirty="0"/>
          </a:p>
          <a:p>
            <a:pPr algn="ctr"/>
            <a:endParaRPr lang="ru-RU" altLang="ru-RU" sz="1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500958" y="4429132"/>
            <a:ext cx="1495425" cy="5857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latin typeface="+mn-lt"/>
              </a:rPr>
              <a:t>Комплекс 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atin typeface="+mn-lt"/>
                <a:cs typeface="+mn-cs"/>
              </a:rPr>
              <a:t>t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en-US" alt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PDI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1.95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2.2</a:t>
            </a:r>
            <a:endParaRPr lang="en-US" altLang="ru-RU" sz="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ru-RU" sz="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800" dirty="0">
                <a:solidFill>
                  <a:srgbClr val="00B050"/>
                </a:solidFill>
                <a:latin typeface="+mn-lt"/>
                <a:cs typeface="+mn-cs"/>
              </a:rPr>
              <a:t>36.3× 10</a:t>
            </a:r>
            <a:r>
              <a:rPr lang="en-US" sz="800" baseline="30000" dirty="0">
                <a:solidFill>
                  <a:srgbClr val="00B05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00B050"/>
                </a:solidFill>
                <a:latin typeface="+mn-lt"/>
                <a:cs typeface="+mn-cs"/>
              </a:rPr>
              <a:t>3</a:t>
            </a:r>
            <a:r>
              <a:rPr lang="ru-RU" sz="800" dirty="0">
                <a:latin typeface="+mn-lt"/>
                <a:cs typeface="+mn-cs"/>
              </a:rPr>
              <a:t>,</a:t>
            </a:r>
            <a:r>
              <a:rPr lang="en-US" sz="800" dirty="0">
                <a:latin typeface="+mn-lt"/>
                <a:cs typeface="+mn-cs"/>
              </a:rPr>
              <a:t> 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+mn-lt"/>
                <a:cs typeface="+mn-cs"/>
              </a:rPr>
              <a:t>233.9× 10</a:t>
            </a:r>
            <a:r>
              <a:rPr lang="en-US" sz="800" baseline="300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FF0000"/>
                </a:solidFill>
                <a:latin typeface="+mn-lt"/>
                <a:cs typeface="+mn-cs"/>
              </a:rPr>
              <a:t>3</a:t>
            </a:r>
            <a:r>
              <a:rPr lang="en-US" sz="800" dirty="0">
                <a:solidFill>
                  <a:srgbClr val="FF0000"/>
                </a:solidFill>
                <a:latin typeface="+mn-lt"/>
                <a:cs typeface="+mn-cs"/>
              </a:rPr>
              <a:t> </a:t>
            </a:r>
            <a:endParaRPr lang="ru-RU" sz="7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4857760"/>
            <a:ext cx="1620837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latin typeface="+mn-lt"/>
              </a:rPr>
              <a:t>Комплекс 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atin typeface="+mn-lt"/>
                <a:cs typeface="+mn-cs"/>
              </a:rPr>
              <a:t>t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en-US" alt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PDI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2.9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2.01</a:t>
            </a:r>
            <a:endParaRPr lang="en-US" altLang="ru-RU" sz="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ru-RU" sz="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800" dirty="0">
                <a:latin typeface="+mn-lt"/>
                <a:cs typeface="+mn-cs"/>
              </a:rPr>
              <a:t> </a:t>
            </a:r>
            <a:r>
              <a:rPr lang="en-US" sz="800" dirty="0">
                <a:solidFill>
                  <a:srgbClr val="00B050"/>
                </a:solidFill>
                <a:latin typeface="+mn-lt"/>
                <a:cs typeface="+mn-cs"/>
              </a:rPr>
              <a:t>22.8 × 10</a:t>
            </a:r>
            <a:r>
              <a:rPr lang="en-US" sz="800" baseline="30000" dirty="0">
                <a:solidFill>
                  <a:srgbClr val="00B05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00B050"/>
                </a:solidFill>
                <a:latin typeface="+mn-lt"/>
                <a:cs typeface="+mn-cs"/>
              </a:rPr>
              <a:t>3</a:t>
            </a:r>
            <a:r>
              <a:rPr lang="ru-RU" sz="800" dirty="0">
                <a:latin typeface="+mn-lt"/>
                <a:cs typeface="+mn-cs"/>
              </a:rPr>
              <a:t>,</a:t>
            </a:r>
            <a:r>
              <a:rPr lang="en-US" sz="800" dirty="0">
                <a:latin typeface="+mn-lt"/>
                <a:cs typeface="+mn-cs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+mn-lt"/>
                <a:cs typeface="+mn-cs"/>
              </a:rPr>
              <a:t>135.9 × 10</a:t>
            </a:r>
            <a:r>
              <a:rPr lang="en-US" sz="800" baseline="300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FF0000"/>
                </a:solidFill>
                <a:latin typeface="+mn-lt"/>
                <a:cs typeface="+mn-cs"/>
              </a:rPr>
              <a:t>3</a:t>
            </a:r>
            <a:endParaRPr lang="ru-RU" sz="800" dirty="0">
              <a:solidFill>
                <a:srgbClr val="FF0000"/>
              </a:solidFill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059363" y="5846763"/>
            <a:ext cx="1500187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dirty="0">
                <a:latin typeface="+mn-lt"/>
              </a:rPr>
              <a:t>Комплекс 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dirty="0">
                <a:latin typeface="+mn-lt"/>
                <a:cs typeface="+mn-cs"/>
              </a:rPr>
              <a:t>t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en-US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en-US" altLang="ru-RU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PDI = </a:t>
            </a:r>
            <a:r>
              <a:rPr lang="ru-RU" altLang="ru-RU" sz="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3.07</a:t>
            </a:r>
            <a:r>
              <a:rPr lang="ru-RU" altLang="ru-RU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1.52</a:t>
            </a:r>
            <a:endParaRPr lang="en-US" altLang="ru-RU" sz="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ru-RU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ru-RU" sz="8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altLang="ru-RU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</a:t>
            </a:r>
            <a:r>
              <a:rPr lang="en-US" sz="800" dirty="0">
                <a:latin typeface="+mn-lt"/>
                <a:cs typeface="+mn-cs"/>
              </a:rPr>
              <a:t> </a:t>
            </a:r>
            <a:r>
              <a:rPr lang="en-US" sz="800" dirty="0">
                <a:solidFill>
                  <a:srgbClr val="00B050"/>
                </a:solidFill>
                <a:latin typeface="+mn-lt"/>
                <a:cs typeface="+mn-cs"/>
              </a:rPr>
              <a:t>41.3 × 10</a:t>
            </a:r>
            <a:r>
              <a:rPr lang="en-US" sz="800" baseline="30000" dirty="0">
                <a:solidFill>
                  <a:srgbClr val="00B05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00B050"/>
                </a:solidFill>
                <a:latin typeface="+mn-lt"/>
                <a:cs typeface="+mn-cs"/>
              </a:rPr>
              <a:t>3</a:t>
            </a:r>
            <a:r>
              <a:rPr lang="ru-RU" sz="800" dirty="0">
                <a:latin typeface="+mn-lt"/>
                <a:cs typeface="+mn-cs"/>
              </a:rPr>
              <a:t>,</a:t>
            </a:r>
            <a:r>
              <a:rPr lang="en-US" sz="800" dirty="0">
                <a:latin typeface="+mn-lt"/>
                <a:cs typeface="+mn-cs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+mn-lt"/>
                <a:cs typeface="+mn-cs"/>
              </a:rPr>
              <a:t>93.3 × 10</a:t>
            </a:r>
            <a:r>
              <a:rPr lang="en-US" sz="800" baseline="30000" dirty="0">
                <a:solidFill>
                  <a:srgbClr val="FF0000"/>
                </a:solidFill>
                <a:latin typeface="+mn-lt"/>
                <a:cs typeface="+mn-cs"/>
              </a:rPr>
              <a:t>-</a:t>
            </a:r>
            <a:r>
              <a:rPr lang="ru-RU" sz="800" baseline="30000" dirty="0">
                <a:solidFill>
                  <a:srgbClr val="FF0000"/>
                </a:solidFill>
                <a:latin typeface="+mn-lt"/>
                <a:cs typeface="+mn-cs"/>
              </a:rPr>
              <a:t>3</a:t>
            </a:r>
            <a:endParaRPr lang="ru-RU" sz="800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dirty="0">
              <a:latin typeface="+mn-lt"/>
              <a:cs typeface="+mn-cs"/>
            </a:endParaRPr>
          </a:p>
        </p:txBody>
      </p:sp>
      <p:graphicFrame>
        <p:nvGraphicFramePr>
          <p:cNvPr id="19" name="Диаграмма 18"/>
          <p:cNvGraphicFramePr>
            <a:graphicFrameLocks/>
          </p:cNvGraphicFramePr>
          <p:nvPr/>
        </p:nvGraphicFramePr>
        <p:xfrm>
          <a:off x="6228185" y="3571876"/>
          <a:ext cx="2415781" cy="151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/>
        </p:nvGraphicFramePr>
        <p:xfrm>
          <a:off x="3812031" y="3709194"/>
          <a:ext cx="2617357" cy="12200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2" name="Диаграмма 21"/>
          <p:cNvGraphicFramePr>
            <a:graphicFrameLocks/>
          </p:cNvGraphicFramePr>
          <p:nvPr/>
        </p:nvGraphicFramePr>
        <p:xfrm>
          <a:off x="6357950" y="5357826"/>
          <a:ext cx="2629650" cy="13072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  <a:fontScheme name="Воздушный поток">
    <a:majorFont>
      <a:latin typeface="Trebuchet MS"/>
      <a:ea typeface=""/>
      <a:cs typeface=""/>
      <a:font script="Jpan" typeface="HGｺﾞｼｯｸM"/>
      <a:font script="Hang" typeface="HY그래픽B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Trebuchet MS"/>
      <a:ea typeface=""/>
      <a:cs typeface=""/>
      <a:font script="Jpan" typeface="HGｺﾞｼｯｸM"/>
      <a:font script="Hang" typeface="HY그래픽M"/>
      <a:font script="Hans" typeface="方正姚体"/>
      <a:font script="Hant" typeface="微軟正黑體"/>
      <a:font script="Arab" typeface="Tahoma"/>
      <a:font script="Hebr" typeface="Gisha"/>
      <a:font script="Thai" typeface="Iris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Воздушный поток">
    <a:fillStyleLst>
      <a:solidFill>
        <a:schemeClr val="phClr"/>
      </a:solidFill>
      <a:gradFill rotWithShape="1">
        <a:gsLst>
          <a:gs pos="28000">
            <a:schemeClr val="phClr">
              <a:tint val="18000"/>
              <a:satMod val="120000"/>
              <a:lumMod val="88000"/>
            </a:schemeClr>
          </a:gs>
          <a:gs pos="100000">
            <a:schemeClr val="phClr">
              <a:tint val="40000"/>
              <a:satMod val="100000"/>
              <a:lumMod val="78000"/>
            </a:schemeClr>
          </a:gs>
        </a:gsLst>
        <a:lin ang="5400000" scaled="0"/>
      </a:gradFill>
      <a:gradFill rotWithShape="1">
        <a:gsLst>
          <a:gs pos="0">
            <a:schemeClr val="phClr">
              <a:lumMod val="95000"/>
            </a:schemeClr>
          </a:gs>
          <a:gs pos="100000">
            <a:schemeClr val="phClr">
              <a:shade val="82000"/>
              <a:satMod val="125000"/>
              <a:lumMod val="74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satMod val="125000"/>
            <a:lumMod val="7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</a:effectStyle>
      <a:effectStyle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balanced" dir="tr"/>
        </a:scene3d>
        <a:sp3d prstMaterial="matte">
          <a:bevelT w="19050" h="38100"/>
        </a:sp3d>
      </a:effectStyle>
      <a:effectStyle>
        <a:effectLst>
          <a:reflection blurRad="38100" stA="26000" endPos="23000" dist="25400" dir="5400000" sy="-100000" rotWithShape="0"/>
        </a:effectLst>
        <a:scene3d>
          <a:camera prst="orthographicFront">
            <a:rot lat="0" lon="0" rev="0"/>
          </a:camera>
          <a:lightRig rig="balanced" dir="tr"/>
        </a:scene3d>
        <a:sp3d contourW="14605" prstMaterial="plastic">
          <a:bevelT w="50800"/>
          <a:contourClr>
            <a:schemeClr val="phClr">
              <a:shade val="30000"/>
              <a:satMod val="12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8000"/>
              <a:shade val="90000"/>
              <a:satMod val="160000"/>
              <a:lumMod val="100000"/>
            </a:schemeClr>
          </a:gs>
          <a:gs pos="60000">
            <a:schemeClr val="phClr">
              <a:tint val="95000"/>
              <a:shade val="100000"/>
              <a:satMod val="130000"/>
              <a:lumMod val="130000"/>
            </a:schemeClr>
          </a:gs>
          <a:gs pos="100000">
            <a:schemeClr val="phClr">
              <a:tint val="97000"/>
              <a:shade val="100000"/>
              <a:hueMod val="100000"/>
              <a:satMod val="140000"/>
              <a:lumMod val="80000"/>
            </a:schemeClr>
          </a:gs>
        </a:gsLst>
        <a:path path="circle">
          <a:fillToRect l="20000" t="10000" r="20000" b="60000"/>
        </a:path>
      </a:gradFill>
      <a:gradFill rotWithShape="1">
        <a:gsLst>
          <a:gs pos="0">
            <a:schemeClr val="phClr">
              <a:tint val="94000"/>
              <a:satMod val="160000"/>
              <a:lumMod val="160000"/>
            </a:schemeClr>
          </a:gs>
          <a:gs pos="42000">
            <a:schemeClr val="phClr">
              <a:tint val="94000"/>
              <a:shade val="94000"/>
              <a:satMod val="160000"/>
              <a:lumMod val="130000"/>
            </a:schemeClr>
          </a:gs>
          <a:gs pos="100000">
            <a:schemeClr val="phClr">
              <a:tint val="97000"/>
              <a:shade val="94000"/>
              <a:satMod val="180000"/>
              <a:lumMod val="84000"/>
            </a:schemeClr>
          </a:gs>
        </a:gsLst>
        <a:path path="circle">
          <a:fillToRect l="24000" t="44000" r="24000" b="12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219</Words>
  <Application>Microsoft Office PowerPoint</Application>
  <PresentationFormat>Экран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CS ChemDraw Drawing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Конченко Сергей Николаевич</dc:creator>
  <cp:lastModifiedBy>Dmitry</cp:lastModifiedBy>
  <cp:revision>10</cp:revision>
  <dcterms:modified xsi:type="dcterms:W3CDTF">2017-01-24T10:20:46Z</dcterms:modified>
</cp:coreProperties>
</file>