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>
        <p:scale>
          <a:sx n="125" d="100"/>
          <a:sy n="125" d="100"/>
        </p:scale>
        <p:origin x="20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3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10" Type="http://schemas.openxmlformats.org/officeDocument/2006/relationships/image" Target="../media/image8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-24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Всероссийская конференция</a:t>
            </a:r>
            <a:r>
              <a:rPr lang="ru-RU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“</a:t>
            </a:r>
            <a:r>
              <a:rPr lang="nb-NO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III Российский день редк</a:t>
            </a:r>
            <a:r>
              <a:rPr lang="ru-RU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их</a:t>
            </a:r>
            <a:r>
              <a:rPr lang="en-GB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земель”, </a:t>
            </a:r>
            <a:r>
              <a:rPr lang="en-US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20-21</a:t>
            </a:r>
            <a:r>
              <a:rPr lang="ru-RU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февраля 201</a:t>
            </a:r>
            <a:r>
              <a:rPr lang="en-US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7</a:t>
            </a:r>
            <a:r>
              <a:rPr lang="ru-RU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Новосибирск, Россия</a:t>
            </a:r>
            <a:endParaRPr lang="en-GB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1214414" y="329365"/>
            <a:ext cx="7286676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ts val="300"/>
              </a:spcBef>
              <a:spcAft>
                <a:spcPct val="0"/>
              </a:spcAft>
            </a:pPr>
            <a:r>
              <a:rPr lang="ru-RU" sz="1200" b="1" dirty="0" smtClean="0"/>
              <a:t>КОМПЛЕКСЫ РЕДКОЗЕМЕЛЬНЫХ МЕТАЛЛОВ</a:t>
            </a:r>
            <a:r>
              <a:rPr lang="ru-RU" sz="1200" b="1" smtClean="0"/>
              <a:t>, </a:t>
            </a:r>
            <a:r>
              <a:rPr lang="ru-RU" sz="1200" b="1" smtClean="0"/>
              <a:t>СО</a:t>
            </a:r>
            <a:r>
              <a:rPr lang="ru-RU" sz="1200" b="1" smtClean="0"/>
              <a:t>Д</a:t>
            </a:r>
            <a:r>
              <a:rPr lang="ru-RU" sz="1200" b="1" smtClean="0"/>
              <a:t>ЕРЖАЩИЕ </a:t>
            </a:r>
            <a:r>
              <a:rPr lang="ru-RU" sz="1200" b="1" dirty="0" smtClean="0"/>
              <a:t>ДИАНИОННЫЙ АМИДО-АМИДИНАТНЫЙ ЛИГАНД НА ОСНОВЕ 1,8-ДИАМИНОНАФТАЛИНА </a:t>
            </a:r>
            <a:endParaRPr lang="en-GB" sz="1200" b="1" dirty="0" smtClean="0"/>
          </a:p>
          <a:p>
            <a:pPr lvl="0" algn="ctr" fontAlgn="base">
              <a:spcBef>
                <a:spcPts val="300"/>
              </a:spcBef>
              <a:spcAft>
                <a:spcPct val="0"/>
              </a:spcAft>
            </a:pPr>
            <a:r>
              <a:rPr lang="ru-RU" altLang="ru-RU" sz="1000" dirty="0" smtClean="0"/>
              <a:t>Д.М. </a:t>
            </a:r>
            <a:r>
              <a:rPr lang="ru-RU" altLang="ru-RU" sz="1000" dirty="0" err="1" smtClean="0"/>
              <a:t>Любов</a:t>
            </a:r>
            <a:r>
              <a:rPr lang="ru-RU" altLang="ru-RU" sz="1000" dirty="0" smtClean="0"/>
              <a:t>, А.А. Трифонов</a:t>
            </a:r>
          </a:p>
          <a:p>
            <a:pPr algn="ctr">
              <a:spcBef>
                <a:spcPts val="300"/>
              </a:spcBef>
            </a:pPr>
            <a:r>
              <a:rPr lang="ru-RU" altLang="ru-RU" sz="1000" i="1" dirty="0" smtClean="0"/>
              <a:t>Федеральное государственное бюджетное учреждение науки Институт металлоорганической химии им. Г. А. Разуваева Российской академии наук</a:t>
            </a:r>
            <a:endParaRPr lang="en-GB" altLang="ru-RU" sz="10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0" y="6299650"/>
            <a:ext cx="9144000" cy="407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ru-RU" sz="900" b="1" dirty="0" smtClean="0"/>
              <a:t>Благодарности:</a:t>
            </a:r>
            <a:r>
              <a:rPr lang="ru-RU" sz="900" dirty="0" smtClean="0"/>
              <a:t> работа выполнена при поддержке РФФИ грант № 117-03-00253-а</a:t>
            </a:r>
          </a:p>
          <a:p>
            <a:pPr>
              <a:spcBef>
                <a:spcPts val="300"/>
              </a:spcBef>
            </a:pPr>
            <a:r>
              <a:rPr lang="en-GB" sz="900" b="1" dirty="0" smtClean="0"/>
              <a:t>e-mail:</a:t>
            </a:r>
            <a:r>
              <a:rPr lang="en-GB" sz="900" dirty="0" smtClean="0"/>
              <a:t> DmitryLyubov@iomc.ras.ru</a:t>
            </a:r>
            <a:endParaRPr lang="en-GB" sz="900" b="1" dirty="0"/>
          </a:p>
        </p:txBody>
      </p:sp>
      <p:pic>
        <p:nvPicPr>
          <p:cNvPr id="1026" name="Picture 2" descr="D:\_AAA_КОНФЕРЕНЦИИ\РДРЗ\РДРЗ-2017\эмблема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8" y="72329"/>
            <a:ext cx="1249164" cy="12765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062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2" name="Object 37"/>
          <p:cNvGraphicFramePr>
            <a:graphicFrameLocks noChangeAspect="1"/>
          </p:cNvGraphicFramePr>
          <p:nvPr/>
        </p:nvGraphicFramePr>
        <p:xfrm>
          <a:off x="4143372" y="1432330"/>
          <a:ext cx="2500301" cy="1925232"/>
        </p:xfrm>
        <a:graphic>
          <a:graphicData uri="http://schemas.openxmlformats.org/presentationml/2006/ole">
            <p:oleObj spid="_x0000_s1061" name="CS ChemDraw Drawing" r:id="rId4" imgW="6866913" imgH="5286580" progId="ChemDraw.Document.6.0">
              <p:embed/>
            </p:oleObj>
          </a:graphicData>
        </a:graphic>
      </p:graphicFrame>
      <p:pic>
        <p:nvPicPr>
          <p:cNvPr id="20" name="Рисунок 19" descr="D:\Работа\Структуры\Diaminonaphtalene\NaphtN2Li2(PhCN)(Et2O)2\ortep.wm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41915" y="1428736"/>
            <a:ext cx="959109" cy="139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D:\Работа\Структуры\Diaminonaphtalene\NaphtN2LiPhCN(TMEDA)\Рисунок1.wm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07424" y="1428736"/>
            <a:ext cx="993732" cy="139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Box 21"/>
          <p:cNvSpPr txBox="1"/>
          <p:nvPr/>
        </p:nvSpPr>
        <p:spPr>
          <a:xfrm>
            <a:off x="214282" y="1500174"/>
            <a:ext cx="385765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     Установлено, что реакция внедрения </a:t>
            </a:r>
            <a:r>
              <a:rPr lang="ru-RU" sz="1000" dirty="0" err="1" smtClean="0"/>
              <a:t>бензонитрила</a:t>
            </a:r>
            <a:r>
              <a:rPr lang="ru-RU" sz="1000" dirty="0" smtClean="0"/>
              <a:t> по связи </a:t>
            </a:r>
            <a:r>
              <a:rPr lang="en-US" sz="1000" dirty="0" smtClean="0"/>
              <a:t>Si</a:t>
            </a:r>
            <a:r>
              <a:rPr lang="ru-RU" sz="1000" dirty="0" smtClean="0"/>
              <a:t>-</a:t>
            </a:r>
            <a:r>
              <a:rPr lang="en-US" sz="1000" dirty="0" smtClean="0"/>
              <a:t>N</a:t>
            </a:r>
            <a:r>
              <a:rPr lang="ru-RU" sz="1000" dirty="0" smtClean="0"/>
              <a:t> в </a:t>
            </a:r>
            <a:r>
              <a:rPr lang="ru-RU" sz="1000" dirty="0" err="1" smtClean="0"/>
              <a:t>дилитиевом</a:t>
            </a:r>
            <a:r>
              <a:rPr lang="ru-RU" sz="1000" dirty="0" smtClean="0"/>
              <a:t> </a:t>
            </a:r>
            <a:r>
              <a:rPr lang="ru-RU" sz="1000" dirty="0" err="1" smtClean="0"/>
              <a:t>произвондом</a:t>
            </a:r>
            <a:r>
              <a:rPr lang="ru-RU" sz="1000" dirty="0" smtClean="0"/>
              <a:t> </a:t>
            </a:r>
            <a:r>
              <a:rPr lang="ru-RU" sz="1000" b="1" dirty="0" smtClean="0"/>
              <a:t>1</a:t>
            </a:r>
            <a:r>
              <a:rPr lang="en-GB" sz="1000" b="1" baseline="30000" dirty="0" err="1" smtClean="0"/>
              <a:t>solv</a:t>
            </a:r>
            <a:r>
              <a:rPr lang="ru-RU" sz="1000" dirty="0" smtClean="0"/>
              <a:t> не проходит. Продуктами реакции вне зависимости от стехиометрического соотношения амид-нитрил и природы </a:t>
            </a:r>
            <a:r>
              <a:rPr lang="ru-RU" sz="1000" dirty="0" err="1" smtClean="0"/>
              <a:t>донорного</a:t>
            </a:r>
            <a:r>
              <a:rPr lang="ru-RU" sz="1000" dirty="0" smtClean="0"/>
              <a:t> </a:t>
            </a:r>
            <a:r>
              <a:rPr lang="ru-RU" sz="1000" dirty="0" err="1" smtClean="0"/>
              <a:t>лиганда</a:t>
            </a:r>
            <a:r>
              <a:rPr lang="ru-RU" sz="1000" dirty="0" smtClean="0"/>
              <a:t>, координированного на атом лития, являются амиды лития, содержащие только одну молекулу координированного </a:t>
            </a:r>
            <a:r>
              <a:rPr lang="ru-RU" sz="1000" dirty="0" err="1" smtClean="0"/>
              <a:t>бензонитрила</a:t>
            </a:r>
            <a:r>
              <a:rPr lang="ru-RU" sz="1000" dirty="0" smtClean="0"/>
              <a:t> </a:t>
            </a:r>
            <a:r>
              <a:rPr lang="ru-RU" sz="1000" b="1" dirty="0" smtClean="0"/>
              <a:t>2</a:t>
            </a:r>
            <a:r>
              <a:rPr lang="en-GB" sz="1000" b="1" baseline="30000" dirty="0" err="1" smtClean="0"/>
              <a:t>solv</a:t>
            </a:r>
            <a:r>
              <a:rPr lang="ru-RU" sz="1000" dirty="0" smtClean="0"/>
              <a:t>.</a:t>
            </a:r>
          </a:p>
          <a:p>
            <a:endParaRPr lang="en-GB" sz="1000" dirty="0" smtClean="0"/>
          </a:p>
          <a:p>
            <a:r>
              <a:rPr lang="en-GB" sz="1000" dirty="0" smtClean="0"/>
              <a:t>      </a:t>
            </a:r>
            <a:r>
              <a:rPr lang="ru-RU" sz="1000" dirty="0" smtClean="0"/>
              <a:t>Было показано, что реакция внедрения проходит в координационной сфере атомов редкоземельных металлов </a:t>
            </a:r>
            <a:r>
              <a:rPr lang="en-GB" sz="1000" dirty="0" smtClean="0"/>
              <a:t>(Y, </a:t>
            </a:r>
            <a:r>
              <a:rPr lang="en-GB" sz="1000" dirty="0" err="1" smtClean="0"/>
              <a:t>Sm</a:t>
            </a:r>
            <a:r>
              <a:rPr lang="en-GB" sz="1000" dirty="0" smtClean="0"/>
              <a:t>)</a:t>
            </a:r>
            <a:r>
              <a:rPr lang="ru-RU" sz="1000" dirty="0" smtClean="0"/>
              <a:t> и приводит в зависимости от</a:t>
            </a:r>
            <a:r>
              <a:rPr lang="en-GB" sz="1000" dirty="0" smtClean="0"/>
              <a:t> </a:t>
            </a:r>
            <a:r>
              <a:rPr lang="ru-RU" sz="1000" dirty="0" smtClean="0"/>
              <a:t>природы используемого основания Льюиса (</a:t>
            </a:r>
            <a:r>
              <a:rPr lang="en-GB" sz="1000" dirty="0" smtClean="0"/>
              <a:t>THF</a:t>
            </a:r>
            <a:r>
              <a:rPr lang="ru-RU" sz="1000" dirty="0" smtClean="0"/>
              <a:t> или </a:t>
            </a:r>
            <a:r>
              <a:rPr lang="en-US" sz="1000" dirty="0" smtClean="0"/>
              <a:t>TMEDA</a:t>
            </a:r>
            <a:r>
              <a:rPr lang="ru-RU" sz="1000" dirty="0" smtClean="0"/>
              <a:t>) к образованию либо </a:t>
            </a:r>
            <a:r>
              <a:rPr lang="ru-RU" sz="1000" dirty="0" err="1" smtClean="0"/>
              <a:t>бислигандных</a:t>
            </a:r>
            <a:r>
              <a:rPr lang="ru-RU" sz="1000" dirty="0" smtClean="0"/>
              <a:t> комплексов </a:t>
            </a:r>
            <a:r>
              <a:rPr lang="ru-RU" sz="1000" b="1" dirty="0" smtClean="0"/>
              <a:t>4</a:t>
            </a:r>
            <a:r>
              <a:rPr lang="en-GB" sz="1000" b="1" dirty="0" err="1" smtClean="0"/>
              <a:t>Ln</a:t>
            </a:r>
            <a:r>
              <a:rPr lang="ru-RU" sz="1000" dirty="0" smtClean="0"/>
              <a:t>, либо к </a:t>
            </a:r>
            <a:r>
              <a:rPr lang="ru-RU" sz="1000" dirty="0" err="1" smtClean="0"/>
              <a:t>монолигандному</a:t>
            </a:r>
            <a:r>
              <a:rPr lang="ru-RU" sz="1000" dirty="0" smtClean="0"/>
              <a:t> </a:t>
            </a:r>
            <a:r>
              <a:rPr lang="ru-RU" sz="1000" dirty="0" err="1" smtClean="0"/>
              <a:t>амидо</a:t>
            </a:r>
            <a:r>
              <a:rPr lang="en-GB" sz="1000" dirty="0" smtClean="0"/>
              <a:t>-</a:t>
            </a:r>
            <a:r>
              <a:rPr lang="ru-RU" sz="1000" dirty="0" err="1" smtClean="0"/>
              <a:t>амидинатному</a:t>
            </a:r>
            <a:r>
              <a:rPr lang="ru-RU" sz="1000" dirty="0" smtClean="0"/>
              <a:t> производному</a:t>
            </a:r>
            <a:r>
              <a:rPr lang="en-GB" sz="1000" dirty="0" smtClean="0"/>
              <a:t> </a:t>
            </a:r>
            <a:r>
              <a:rPr lang="en-GB" sz="1000" b="1" dirty="0" smtClean="0"/>
              <a:t>3</a:t>
            </a:r>
            <a:r>
              <a:rPr lang="ru-RU" sz="1000" dirty="0" smtClean="0"/>
              <a:t>.</a:t>
            </a:r>
            <a:r>
              <a:rPr lang="en-GB" sz="1000" dirty="0" smtClean="0"/>
              <a:t> </a:t>
            </a:r>
          </a:p>
          <a:p>
            <a:endParaRPr lang="en-GB" sz="1000" dirty="0" smtClean="0"/>
          </a:p>
          <a:p>
            <a:r>
              <a:rPr lang="en-GB" sz="1000" dirty="0" smtClean="0"/>
              <a:t>     </a:t>
            </a:r>
            <a:r>
              <a:rPr lang="ru-RU" sz="1000" dirty="0" smtClean="0"/>
              <a:t>По реакциям хлоридных комплексов с </a:t>
            </a:r>
            <a:r>
              <a:rPr lang="en-GB" sz="1000" i="1" dirty="0" smtClean="0"/>
              <a:t>t</a:t>
            </a:r>
            <a:r>
              <a:rPr lang="en-US" sz="1000" dirty="0" err="1" smtClean="0"/>
              <a:t>BuOK</a:t>
            </a:r>
            <a:r>
              <a:rPr lang="ru-RU" sz="1000" dirty="0" smtClean="0"/>
              <a:t> получены соответствующие </a:t>
            </a:r>
            <a:r>
              <a:rPr lang="ru-RU" sz="1000" i="1" dirty="0" smtClean="0"/>
              <a:t>трет</a:t>
            </a:r>
            <a:r>
              <a:rPr lang="en-GB" sz="1000" dirty="0" smtClean="0"/>
              <a:t>-</a:t>
            </a:r>
            <a:r>
              <a:rPr lang="ru-RU" sz="1000" dirty="0" err="1" smtClean="0"/>
              <a:t>бутоксидные</a:t>
            </a:r>
            <a:r>
              <a:rPr lang="ru-RU" sz="1000" dirty="0" smtClean="0"/>
              <a:t> производные </a:t>
            </a:r>
            <a:r>
              <a:rPr lang="en-GB" sz="1000" b="1" dirty="0" smtClean="0"/>
              <a:t>5</a:t>
            </a:r>
            <a:r>
              <a:rPr lang="en-GB" sz="1000" dirty="0" smtClean="0"/>
              <a:t> </a:t>
            </a:r>
            <a:r>
              <a:rPr lang="ru-RU" sz="1000" dirty="0" smtClean="0"/>
              <a:t>и </a:t>
            </a:r>
            <a:r>
              <a:rPr lang="ru-RU" sz="1000" b="1" dirty="0" smtClean="0"/>
              <a:t>6</a:t>
            </a:r>
            <a:r>
              <a:rPr lang="ru-RU" sz="1000" dirty="0" smtClean="0"/>
              <a:t>. </a:t>
            </a:r>
            <a:r>
              <a:rPr lang="ru-RU" sz="1000" i="1" dirty="0" err="1" smtClean="0"/>
              <a:t>Трет</a:t>
            </a:r>
            <a:r>
              <a:rPr lang="ru-RU" sz="1000" dirty="0" err="1" smtClean="0"/>
              <a:t>-бутоксидный</a:t>
            </a:r>
            <a:r>
              <a:rPr lang="ru-RU" sz="1000" dirty="0" smtClean="0"/>
              <a:t> комплекс </a:t>
            </a:r>
            <a:r>
              <a:rPr lang="ru-RU" sz="1000" b="1" dirty="0" smtClean="0"/>
              <a:t>6</a:t>
            </a:r>
            <a:r>
              <a:rPr lang="ru-RU" sz="1000" dirty="0" smtClean="0"/>
              <a:t> проявляет каталитическую активность в реакции полимеризации рацемического </a:t>
            </a:r>
            <a:r>
              <a:rPr lang="ru-RU" sz="1000" dirty="0" err="1" smtClean="0"/>
              <a:t>лактида</a:t>
            </a:r>
            <a:r>
              <a:rPr lang="ru-RU" sz="1000" dirty="0" smtClean="0"/>
              <a:t> с образованием </a:t>
            </a:r>
            <a:r>
              <a:rPr lang="ru-RU" sz="1000" dirty="0" err="1" smtClean="0"/>
              <a:t>атактических</a:t>
            </a:r>
            <a:r>
              <a:rPr lang="ru-RU" sz="1000" dirty="0" smtClean="0"/>
              <a:t> полимеров, которые имели высокие молекулярные массы и средние индексы </a:t>
            </a:r>
            <a:r>
              <a:rPr lang="ru-RU" sz="1000" dirty="0" err="1" smtClean="0"/>
              <a:t>полидисперсности</a:t>
            </a:r>
            <a:r>
              <a:rPr lang="ru-RU" sz="1000" dirty="0" smtClean="0"/>
              <a:t> (1.68).</a:t>
            </a:r>
          </a:p>
        </p:txBody>
      </p:sp>
      <p:sp>
        <p:nvSpPr>
          <p:cNvPr id="1064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063" name="Object 39"/>
          <p:cNvGraphicFramePr>
            <a:graphicFrameLocks noChangeAspect="1"/>
          </p:cNvGraphicFramePr>
          <p:nvPr/>
        </p:nvGraphicFramePr>
        <p:xfrm>
          <a:off x="5000628" y="3359172"/>
          <a:ext cx="3952875" cy="3141662"/>
        </p:xfrm>
        <a:graphic>
          <a:graphicData uri="http://schemas.openxmlformats.org/presentationml/2006/ole">
            <p:oleObj spid="_x0000_s1063" name="CS ChemDraw Drawing" r:id="rId7" imgW="9919329" imgH="7923132" progId="ChemDraw.Document.6.0">
              <p:embed/>
            </p:oleObj>
          </a:graphicData>
        </a:graphic>
      </p:graphicFrame>
      <p:pic>
        <p:nvPicPr>
          <p:cNvPr id="25" name="Рисунок 24" descr="D:\Работа\Структуры\Diaminonaphtalene\NpN2CPhNYCl(TMEDA)\ortep.wmf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282" y="4786322"/>
            <a:ext cx="1359549" cy="128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X:\Работа\My publications\DANpamidinate\DANPAmd\NpN2SmamidinateLi(DME)3\smam1m.w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85918" y="4929198"/>
            <a:ext cx="1349106" cy="1110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" name="Picture 41" descr="X:\Работа\My publications\DANpamidinate\DANPAmd\NaphtN2Yamidinate(OBut)Li(THF)4\ortep.wm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357554" y="4857759"/>
            <a:ext cx="1294021" cy="1214447"/>
          </a:xfrm>
          <a:prstGeom prst="rect">
            <a:avLst/>
          </a:prstGeom>
          <a:noFill/>
        </p:spPr>
      </p:pic>
      <p:sp>
        <p:nvSpPr>
          <p:cNvPr id="28" name="TextBox 27"/>
          <p:cNvSpPr txBox="1"/>
          <p:nvPr/>
        </p:nvSpPr>
        <p:spPr>
          <a:xfrm>
            <a:off x="1071538" y="5929330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3</a:t>
            </a:r>
            <a:endParaRPr lang="en-GB" sz="1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500298" y="5929330"/>
            <a:ext cx="460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4Sm</a:t>
            </a:r>
            <a:endParaRPr lang="en-GB" sz="1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071934" y="5857892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5</a:t>
            </a:r>
            <a:endParaRPr lang="en-GB" sz="12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7358082" y="2857496"/>
            <a:ext cx="466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2</a:t>
            </a:r>
            <a:r>
              <a:rPr lang="en-GB" sz="1200" b="1" baseline="30000" dirty="0" smtClean="0"/>
              <a:t>Et2O</a:t>
            </a:r>
            <a:endParaRPr lang="en-GB" sz="1200" b="1" baseline="30000" dirty="0"/>
          </a:p>
        </p:txBody>
      </p:sp>
      <p:sp>
        <p:nvSpPr>
          <p:cNvPr id="32" name="TextBox 31"/>
          <p:cNvSpPr txBox="1"/>
          <p:nvPr/>
        </p:nvSpPr>
        <p:spPr>
          <a:xfrm>
            <a:off x="8358214" y="2857496"/>
            <a:ext cx="578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2</a:t>
            </a:r>
            <a:r>
              <a:rPr lang="en-GB" sz="1200" b="1" baseline="30000" dirty="0" smtClean="0"/>
              <a:t>TMEDA</a:t>
            </a:r>
            <a:endParaRPr lang="en-GB" sz="1200" b="1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</TotalTime>
  <Words>105</Words>
  <Application>Microsoft Office PowerPoint</Application>
  <PresentationFormat>Экран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Тема Office</vt:lpstr>
      <vt:lpstr>CS ChemDraw Drawing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Конченко Сергей Николаевич</dc:creator>
  <cp:lastModifiedBy>Dmitry</cp:lastModifiedBy>
  <cp:revision>15</cp:revision>
  <dcterms:modified xsi:type="dcterms:W3CDTF">2017-01-24T21:27:12Z</dcterms:modified>
</cp:coreProperties>
</file>