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77" d="100"/>
          <a:sy n="77" d="100"/>
        </p:scale>
        <p:origin x="1206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jp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Скругленный прямоугольник 25"/>
          <p:cNvSpPr/>
          <p:nvPr/>
        </p:nvSpPr>
        <p:spPr>
          <a:xfrm>
            <a:off x="1963300" y="268469"/>
            <a:ext cx="4965494" cy="1069678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кругленный прямоугольник 25"/>
          <p:cNvSpPr/>
          <p:nvPr/>
        </p:nvSpPr>
        <p:spPr>
          <a:xfrm>
            <a:off x="4334282" y="3214686"/>
            <a:ext cx="2452295" cy="3071834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42844" y="1571612"/>
            <a:ext cx="6643734" cy="1571636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0" y="-24"/>
            <a:ext cx="9144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1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Всероссийская конференция</a:t>
            </a:r>
            <a:r>
              <a:rPr lang="ru-RU" sz="11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GB" sz="11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“</a:t>
            </a:r>
            <a:r>
              <a:rPr lang="nb-NO" sz="11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III Российский день редк</a:t>
            </a:r>
            <a:r>
              <a:rPr lang="ru-RU" sz="11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их</a:t>
            </a:r>
            <a:r>
              <a:rPr lang="en-GB" sz="11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r>
              <a:rPr lang="ru-RU" sz="11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земель”, </a:t>
            </a:r>
            <a:r>
              <a:rPr lang="en-US" sz="11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20-21</a:t>
            </a:r>
            <a:r>
              <a:rPr lang="ru-RU" sz="11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февраля 201</a:t>
            </a:r>
            <a:r>
              <a:rPr lang="en-US" sz="11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7</a:t>
            </a:r>
            <a:r>
              <a:rPr lang="ru-RU" sz="1100" b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, Новосибирск, Россия</a:t>
            </a:r>
            <a:endParaRPr lang="en-GB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1979712" y="329365"/>
            <a:ext cx="4847660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ts val="300"/>
              </a:spcBef>
              <a:spcAft>
                <a:spcPct val="0"/>
              </a:spcAft>
            </a:pPr>
            <a:r>
              <a:rPr lang="ru-RU" sz="1200" b="1" cap="all" dirty="0"/>
              <a:t>комплексы лантаноидов на основе гетероциклического политопного лиганда: </a:t>
            </a:r>
            <a:br>
              <a:rPr lang="ru-RU" sz="1200" b="1" cap="all" dirty="0"/>
            </a:br>
            <a:r>
              <a:rPr lang="ru-RU" sz="1200" b="1" cap="all" dirty="0"/>
              <a:t>синтез и фотофизические свойства</a:t>
            </a:r>
            <a:endParaRPr lang="ru-RU" sz="1200" dirty="0"/>
          </a:p>
          <a:p>
            <a:pPr algn="ctr">
              <a:spcBef>
                <a:spcPts val="300"/>
              </a:spcBef>
            </a:pPr>
            <a:r>
              <a:rPr lang="ru-RU" sz="1000" u="sng" dirty="0"/>
              <a:t>В.В.Хистяева</a:t>
            </a:r>
            <a:r>
              <a:rPr lang="ru-RU" sz="1000" dirty="0"/>
              <a:t>, Е.В.Грачева</a:t>
            </a:r>
          </a:p>
          <a:p>
            <a:pPr algn="ctr">
              <a:spcBef>
                <a:spcPts val="300"/>
              </a:spcBef>
            </a:pPr>
            <a:r>
              <a:rPr lang="ru-RU" sz="1000" i="1" dirty="0"/>
              <a:t>Санкт-Петербургский государственный университет, Институт химии</a:t>
            </a:r>
            <a:endParaRPr lang="ru-RU" sz="1000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6299650"/>
            <a:ext cx="9144000" cy="546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ru-RU" sz="900" b="1" dirty="0"/>
              <a:t>Благодарности:</a:t>
            </a:r>
            <a:r>
              <a:rPr lang="ru-RU" sz="900" dirty="0"/>
              <a:t> Работа выполнена при поддержке гранта РНФ 16-13-10064 с использованием ресурсных центров Научного парка СПБГУ: «Магнитно-резонансные методы исследования», «</a:t>
            </a:r>
            <a:r>
              <a:rPr lang="ru-RU" sz="900" dirty="0" err="1"/>
              <a:t>Рентгенодифракционные</a:t>
            </a:r>
            <a:r>
              <a:rPr lang="ru-RU" sz="900" dirty="0"/>
              <a:t> методы исследования», «Методы анализа состава вещества», «Оптические и лазерные методы исследования вещества».</a:t>
            </a:r>
            <a:endParaRPr lang="en-GB" sz="900" dirty="0"/>
          </a:p>
          <a:p>
            <a:pPr>
              <a:spcBef>
                <a:spcPts val="300"/>
              </a:spcBef>
            </a:pPr>
            <a:r>
              <a:rPr lang="en-GB" sz="900" b="1" dirty="0"/>
              <a:t>e-mail:</a:t>
            </a:r>
            <a:r>
              <a:rPr lang="en-GB" sz="900" dirty="0"/>
              <a:t> </a:t>
            </a:r>
            <a:r>
              <a:rPr lang="en-US" sz="900" dirty="0"/>
              <a:t>v</a:t>
            </a:r>
            <a:r>
              <a:rPr lang="ru-RU" sz="900" dirty="0"/>
              <a:t>.</a:t>
            </a:r>
            <a:r>
              <a:rPr lang="en-US" sz="900" dirty="0"/>
              <a:t>v</a:t>
            </a:r>
            <a:r>
              <a:rPr lang="ru-RU" sz="900" dirty="0"/>
              <a:t>.</a:t>
            </a:r>
            <a:r>
              <a:rPr lang="en-US" sz="900" dirty="0" err="1"/>
              <a:t>khist</a:t>
            </a:r>
            <a:r>
              <a:rPr lang="ru-RU" sz="900" dirty="0"/>
              <a:t>@</a:t>
            </a:r>
            <a:r>
              <a:rPr lang="en-US" sz="900" dirty="0" err="1"/>
              <a:t>gmail</a:t>
            </a:r>
            <a:r>
              <a:rPr lang="ru-RU" sz="900" dirty="0"/>
              <a:t>.</a:t>
            </a:r>
            <a:r>
              <a:rPr lang="en-US" sz="900" dirty="0"/>
              <a:t>com</a:t>
            </a:r>
            <a:endParaRPr lang="en-GB" sz="900" b="1" dirty="0"/>
          </a:p>
        </p:txBody>
      </p:sp>
      <p:pic>
        <p:nvPicPr>
          <p:cNvPr id="1026" name="Picture 2" descr="D:\_AAA_КОНФЕРЕНЦИИ\РДРЗ\РДРЗ-2017\эмблема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76" y="72329"/>
            <a:ext cx="1249164" cy="1276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 descr="NZzknueAKEQ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7143768" y="285728"/>
            <a:ext cx="713720" cy="1000132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</p:pic>
      <p:pic>
        <p:nvPicPr>
          <p:cNvPr id="10" name="Рисунок 9" descr="elena-3.jpg"/>
          <p:cNvPicPr>
            <a:picLocks noChangeAspect="1"/>
          </p:cNvPicPr>
          <p:nvPr/>
        </p:nvPicPr>
        <p:blipFill>
          <a:blip r:embed="rId4"/>
          <a:srcRect b="13068"/>
          <a:stretch>
            <a:fillRect/>
          </a:stretch>
        </p:blipFill>
        <p:spPr>
          <a:xfrm>
            <a:off x="8072462" y="285728"/>
            <a:ext cx="733429" cy="1000132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7072330" y="1285860"/>
            <a:ext cx="92869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/>
              <a:t>В.В. Хистяева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072462" y="1285860"/>
            <a:ext cx="78581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/>
              <a:t>Е.В.Грачева</a:t>
            </a:r>
          </a:p>
        </p:txBody>
      </p:sp>
      <p:pic>
        <p:nvPicPr>
          <p:cNvPr id="14" name="Рисунок 13" descr="schem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7224" y="2071678"/>
            <a:ext cx="5214133" cy="100013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14282" y="1571612"/>
            <a:ext cx="650085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000" dirty="0"/>
              <a:t>Для сенсибилизации эмиссии ионов лантаноидов </a:t>
            </a:r>
            <a:r>
              <a:rPr lang="en-US" sz="1000" dirty="0"/>
              <a:t>Ln(III) </a:t>
            </a:r>
            <a:r>
              <a:rPr lang="ru-RU" sz="1000" dirty="0"/>
              <a:t>был синтезирован </a:t>
            </a:r>
            <a:r>
              <a:rPr lang="en-US" sz="1000" dirty="0"/>
              <a:t>N</a:t>
            </a:r>
            <a:r>
              <a:rPr lang="ru-RU" sz="1000" baseline="30000" dirty="0"/>
              <a:t>4</a:t>
            </a:r>
            <a:r>
              <a:rPr lang="ru-RU" sz="1000" dirty="0"/>
              <a:t>-гетероциклический лиганд, несущий сопряженную </a:t>
            </a:r>
            <a:r>
              <a:rPr lang="ru-RU" sz="1000" dirty="0" err="1"/>
              <a:t>полиароматическую</a:t>
            </a:r>
            <a:r>
              <a:rPr lang="ru-RU" sz="1000" dirty="0"/>
              <a:t> систему. На его основе были синтезированы </a:t>
            </a:r>
            <a:r>
              <a:rPr lang="ru-RU" sz="1000" dirty="0" err="1"/>
              <a:t>трис-бетадикетонатные</a:t>
            </a:r>
            <a:r>
              <a:rPr lang="ru-RU" sz="1000" dirty="0"/>
              <a:t> комплексы для всего ряда лантаноидов </a:t>
            </a:r>
            <a:r>
              <a:rPr lang="ru-RU" sz="1000" b="1" dirty="0"/>
              <a:t>1-12</a:t>
            </a:r>
            <a:r>
              <a:rPr lang="ru-RU" sz="1000" dirty="0"/>
              <a:t>.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857167" y="1584742"/>
            <a:ext cx="2214578" cy="4714908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00" dirty="0">
              <a:latin typeface="Cambria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000892" y="1568986"/>
            <a:ext cx="21431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/>
              <a:t>Все комплексы были охарактеризованы с помощью </a:t>
            </a:r>
            <a:endParaRPr lang="en-US" sz="1000" dirty="0"/>
          </a:p>
          <a:p>
            <a:r>
              <a:rPr lang="ru-RU" sz="1000" baseline="30000" dirty="0"/>
              <a:t>1</a:t>
            </a:r>
            <a:r>
              <a:rPr lang="ru-RU" sz="1000" dirty="0"/>
              <a:t>H спектроскопии ЯМР и </a:t>
            </a:r>
          </a:p>
          <a:p>
            <a:r>
              <a:rPr lang="ru-RU" sz="1000" dirty="0"/>
              <a:t>ИК-</a:t>
            </a:r>
            <a:r>
              <a:rPr lang="ru-RU" sz="1000" dirty="0" err="1"/>
              <a:t>спектроскопиии</a:t>
            </a:r>
            <a:r>
              <a:rPr lang="ru-RU" sz="1000" dirty="0"/>
              <a:t>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858016" y="3217933"/>
            <a:ext cx="214314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dirty="0">
                <a:latin typeface="Cambria" pitchFamily="18" charset="0"/>
              </a:rPr>
              <a:t>Спектр </a:t>
            </a:r>
            <a:r>
              <a:rPr lang="ru-RU" sz="800" baseline="30000" dirty="0">
                <a:latin typeface="Cambria" pitchFamily="18" charset="0"/>
              </a:rPr>
              <a:t>1</a:t>
            </a:r>
            <a:r>
              <a:rPr lang="en-US" sz="800" dirty="0">
                <a:latin typeface="Cambria" pitchFamily="18" charset="0"/>
              </a:rPr>
              <a:t>H </a:t>
            </a:r>
            <a:r>
              <a:rPr lang="ru-RU" sz="800" dirty="0">
                <a:latin typeface="Cambria" pitchFamily="18" charset="0"/>
              </a:rPr>
              <a:t>ЯМР комплекса </a:t>
            </a:r>
            <a:r>
              <a:rPr lang="ru-RU" sz="800" b="1" dirty="0">
                <a:latin typeface="Cambria" pitchFamily="18" charset="0"/>
              </a:rPr>
              <a:t>12 </a:t>
            </a:r>
            <a:r>
              <a:rPr lang="ru-RU" sz="800" dirty="0">
                <a:latin typeface="Cambria" pitchFamily="18" charset="0"/>
              </a:rPr>
              <a:t>(ацетон</a:t>
            </a:r>
            <a:r>
              <a:rPr lang="en-US" sz="800" dirty="0">
                <a:latin typeface="Cambria" pitchFamily="18" charset="0"/>
              </a:rPr>
              <a:t>)</a:t>
            </a:r>
            <a:endParaRPr lang="ru-RU" sz="800" dirty="0">
              <a:latin typeface="Cambria" pitchFamily="18" charset="0"/>
            </a:endParaRPr>
          </a:p>
          <a:p>
            <a:endParaRPr lang="ru-RU" sz="900" dirty="0"/>
          </a:p>
        </p:txBody>
      </p:sp>
      <p:pic>
        <p:nvPicPr>
          <p:cNvPr id="21" name="Рисунок 20" descr="IR_Ln.png"/>
          <p:cNvPicPr>
            <a:picLocks noChangeAspect="1"/>
          </p:cNvPicPr>
          <p:nvPr/>
        </p:nvPicPr>
        <p:blipFill>
          <a:blip r:embed="rId6"/>
          <a:srcRect l="11447"/>
          <a:stretch>
            <a:fillRect/>
          </a:stretch>
        </p:blipFill>
        <p:spPr>
          <a:xfrm>
            <a:off x="7215206" y="3463475"/>
            <a:ext cx="1317600" cy="1108533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22" name="TextBox 21"/>
          <p:cNvSpPr txBox="1"/>
          <p:nvPr/>
        </p:nvSpPr>
        <p:spPr>
          <a:xfrm>
            <a:off x="7215206" y="31432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6858016" y="4538971"/>
            <a:ext cx="2143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dirty="0">
                <a:latin typeface="Cambria" pitchFamily="18" charset="0"/>
              </a:rPr>
              <a:t>ИК спектры комплексов </a:t>
            </a:r>
            <a:r>
              <a:rPr lang="ru-RU" sz="800" b="1" dirty="0">
                <a:latin typeface="Cambria" pitchFamily="18" charset="0"/>
              </a:rPr>
              <a:t>1-12 </a:t>
            </a:r>
          </a:p>
          <a:p>
            <a:pPr algn="ctr"/>
            <a:r>
              <a:rPr lang="ru-RU" sz="800" dirty="0">
                <a:latin typeface="Cambria" pitchFamily="18" charset="0"/>
              </a:rPr>
              <a:t>(таблетки </a:t>
            </a:r>
            <a:r>
              <a:rPr lang="en-US" sz="800" dirty="0" err="1">
                <a:latin typeface="Cambria" pitchFamily="18" charset="0"/>
              </a:rPr>
              <a:t>KBr</a:t>
            </a:r>
            <a:r>
              <a:rPr lang="ru-RU" sz="800" dirty="0">
                <a:latin typeface="Cambria" pitchFamily="18" charset="0"/>
              </a:rPr>
              <a:t>)</a:t>
            </a:r>
            <a:endParaRPr lang="ru-RU" sz="800" b="1" dirty="0">
              <a:latin typeface="Cambria" pitchFamily="18" charset="0"/>
            </a:endParaRPr>
          </a:p>
          <a:p>
            <a:endParaRPr lang="ru-RU" sz="800" dirty="0"/>
          </a:p>
        </p:txBody>
      </p:sp>
      <p:sp>
        <p:nvSpPr>
          <p:cNvPr id="25" name="TextBox 24"/>
          <p:cNvSpPr txBox="1"/>
          <p:nvPr/>
        </p:nvSpPr>
        <p:spPr>
          <a:xfrm>
            <a:off x="7000892" y="5833608"/>
            <a:ext cx="18573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dirty="0">
                <a:latin typeface="Cambria" pitchFamily="18" charset="0"/>
              </a:rPr>
              <a:t>ИК спектры комплекса </a:t>
            </a:r>
            <a:r>
              <a:rPr lang="ru-RU" sz="800" b="1" dirty="0">
                <a:latin typeface="Cambria" pitchFamily="18" charset="0"/>
              </a:rPr>
              <a:t>5</a:t>
            </a:r>
            <a:r>
              <a:rPr lang="ru-RU" sz="800" dirty="0">
                <a:latin typeface="Cambria" pitchFamily="18" charset="0"/>
              </a:rPr>
              <a:t> и смеси свободных лигандов</a:t>
            </a:r>
            <a:r>
              <a:rPr lang="en-US" sz="800" dirty="0">
                <a:latin typeface="Cambria" pitchFamily="18" charset="0"/>
              </a:rPr>
              <a:t> </a:t>
            </a:r>
            <a:endParaRPr lang="ru-RU" sz="800" dirty="0">
              <a:latin typeface="Cambria" pitchFamily="18" charset="0"/>
            </a:endParaRPr>
          </a:p>
          <a:p>
            <a:pPr algn="ctr"/>
            <a:r>
              <a:rPr lang="ru-RU" sz="800" dirty="0">
                <a:latin typeface="Cambria" pitchFamily="18" charset="0"/>
              </a:rPr>
              <a:t>(таблетки </a:t>
            </a:r>
            <a:r>
              <a:rPr lang="en-US" sz="800" dirty="0" err="1">
                <a:latin typeface="Cambria" pitchFamily="18" charset="0"/>
              </a:rPr>
              <a:t>KBr</a:t>
            </a:r>
            <a:r>
              <a:rPr lang="ru-RU" sz="800" dirty="0">
                <a:latin typeface="Cambria" pitchFamily="18" charset="0"/>
              </a:rPr>
              <a:t>)</a:t>
            </a:r>
          </a:p>
          <a:p>
            <a:endParaRPr lang="ru-RU" dirty="0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142844" y="3214686"/>
            <a:ext cx="4112760" cy="3071834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TextBox 33"/>
          <p:cNvSpPr txBox="1"/>
          <p:nvPr/>
        </p:nvSpPr>
        <p:spPr>
          <a:xfrm>
            <a:off x="284871" y="3416776"/>
            <a:ext cx="37147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/>
              <a:t>Эффект «антенны» обнаружен для комплексов </a:t>
            </a:r>
            <a:r>
              <a:rPr lang="ru-RU" sz="1000" b="1" dirty="0"/>
              <a:t>2, 3, 4 </a:t>
            </a:r>
            <a:r>
              <a:rPr lang="ru-RU" sz="1000" dirty="0"/>
              <a:t>и</a:t>
            </a:r>
            <a:r>
              <a:rPr lang="ru-RU" sz="1000" b="1" dirty="0"/>
              <a:t> 11</a:t>
            </a:r>
            <a:r>
              <a:rPr lang="ru-RU" sz="1000" dirty="0"/>
              <a:t>, которые демонстрируют яркую люминесценцию в твердой фазе как при </a:t>
            </a:r>
            <a:r>
              <a:rPr lang="en-US" sz="1000" dirty="0"/>
              <a:t>77 K</a:t>
            </a:r>
            <a:r>
              <a:rPr lang="ru-RU" sz="1000" dirty="0"/>
              <a:t>, так и при комнатной температуре. </a:t>
            </a:r>
          </a:p>
        </p:txBody>
      </p:sp>
      <p:pic>
        <p:nvPicPr>
          <p:cNvPr id="35" name="Рисунок 34" descr="emrt1.png"/>
          <p:cNvPicPr>
            <a:picLocks noChangeAspect="1"/>
          </p:cNvPicPr>
          <p:nvPr/>
        </p:nvPicPr>
        <p:blipFill>
          <a:blip r:embed="rId7"/>
          <a:srcRect l="8505" b="1172"/>
          <a:stretch>
            <a:fillRect/>
          </a:stretch>
        </p:blipFill>
        <p:spPr>
          <a:xfrm>
            <a:off x="356309" y="4059718"/>
            <a:ext cx="1672230" cy="1323266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36" name="TextBox 35"/>
          <p:cNvSpPr txBox="1"/>
          <p:nvPr/>
        </p:nvSpPr>
        <p:spPr>
          <a:xfrm>
            <a:off x="141995" y="5464194"/>
            <a:ext cx="2143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dirty="0">
                <a:latin typeface="Cambria" pitchFamily="18" charset="0"/>
              </a:rPr>
              <a:t>Спектры эмиссии комплексов </a:t>
            </a:r>
            <a:r>
              <a:rPr lang="ru-RU" sz="800" b="1" dirty="0">
                <a:latin typeface="Cambria" pitchFamily="18" charset="0"/>
              </a:rPr>
              <a:t>2</a:t>
            </a:r>
            <a:r>
              <a:rPr lang="en-US" sz="800" b="1" dirty="0">
                <a:latin typeface="Cambria" pitchFamily="18" charset="0"/>
              </a:rPr>
              <a:t> </a:t>
            </a:r>
            <a:r>
              <a:rPr lang="ru-RU" sz="800" b="1" dirty="0">
                <a:latin typeface="Cambria" pitchFamily="18" charset="0"/>
              </a:rPr>
              <a:t>,3,</a:t>
            </a:r>
            <a:r>
              <a:rPr lang="en-US" sz="800" b="1" dirty="0">
                <a:latin typeface="Cambria" pitchFamily="18" charset="0"/>
              </a:rPr>
              <a:t>  </a:t>
            </a:r>
            <a:r>
              <a:rPr lang="ru-RU" sz="800" b="1" dirty="0">
                <a:latin typeface="Cambria" pitchFamily="18" charset="0"/>
              </a:rPr>
              <a:t>4,</a:t>
            </a:r>
            <a:r>
              <a:rPr lang="en-US" sz="800" b="1" dirty="0">
                <a:latin typeface="Cambria" pitchFamily="18" charset="0"/>
              </a:rPr>
              <a:t> </a:t>
            </a:r>
            <a:r>
              <a:rPr lang="ru-RU" sz="800" b="1" dirty="0">
                <a:latin typeface="Cambria" pitchFamily="18" charset="0"/>
              </a:rPr>
              <a:t>11</a:t>
            </a:r>
            <a:r>
              <a:rPr lang="ru-RU" sz="800" dirty="0">
                <a:latin typeface="Cambria" pitchFamily="18" charset="0"/>
              </a:rPr>
              <a:t> </a:t>
            </a:r>
          </a:p>
          <a:p>
            <a:pPr algn="ctr"/>
            <a:r>
              <a:rPr lang="ru-RU" sz="800" dirty="0">
                <a:latin typeface="Cambria" pitchFamily="18" charset="0"/>
              </a:rPr>
              <a:t>в твердой фазе при комнатной температуре</a:t>
            </a:r>
            <a:endParaRPr lang="ru-RU" dirty="0"/>
          </a:p>
        </p:txBody>
      </p:sp>
      <p:pic>
        <p:nvPicPr>
          <p:cNvPr id="37" name="Рисунок 36" descr="em_77k.png"/>
          <p:cNvPicPr>
            <a:picLocks noChangeAspect="1"/>
          </p:cNvPicPr>
          <p:nvPr/>
        </p:nvPicPr>
        <p:blipFill>
          <a:blip r:embed="rId8"/>
          <a:srcRect l="10016" b="2299"/>
          <a:stretch>
            <a:fillRect/>
          </a:stretch>
        </p:blipFill>
        <p:spPr>
          <a:xfrm>
            <a:off x="2334133" y="4059718"/>
            <a:ext cx="1665514" cy="132480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38" name="TextBox 37"/>
          <p:cNvSpPr txBox="1"/>
          <p:nvPr/>
        </p:nvSpPr>
        <p:spPr>
          <a:xfrm>
            <a:off x="2160499" y="5488478"/>
            <a:ext cx="2143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dirty="0">
                <a:latin typeface="Cambria" pitchFamily="18" charset="0"/>
              </a:rPr>
              <a:t>Спектры эмиссии комплексов </a:t>
            </a:r>
            <a:r>
              <a:rPr lang="ru-RU" sz="800" b="1" dirty="0">
                <a:latin typeface="Cambria" pitchFamily="18" charset="0"/>
              </a:rPr>
              <a:t>2,</a:t>
            </a:r>
            <a:r>
              <a:rPr lang="en-US" sz="800" b="1" dirty="0">
                <a:latin typeface="Cambria" pitchFamily="18" charset="0"/>
              </a:rPr>
              <a:t> </a:t>
            </a:r>
            <a:r>
              <a:rPr lang="ru-RU" sz="800" b="1" dirty="0">
                <a:latin typeface="Cambria" pitchFamily="18" charset="0"/>
              </a:rPr>
              <a:t>3,</a:t>
            </a:r>
            <a:r>
              <a:rPr lang="en-US" sz="800" b="1" dirty="0">
                <a:latin typeface="Cambria" pitchFamily="18" charset="0"/>
              </a:rPr>
              <a:t> </a:t>
            </a:r>
            <a:r>
              <a:rPr lang="ru-RU" sz="800" b="1" dirty="0">
                <a:latin typeface="Cambria" pitchFamily="18" charset="0"/>
              </a:rPr>
              <a:t>4,</a:t>
            </a:r>
            <a:r>
              <a:rPr lang="en-US" sz="800" b="1" dirty="0">
                <a:latin typeface="Cambria" pitchFamily="18" charset="0"/>
              </a:rPr>
              <a:t> </a:t>
            </a:r>
            <a:r>
              <a:rPr lang="ru-RU" sz="800" b="1" dirty="0">
                <a:latin typeface="Cambria" pitchFamily="18" charset="0"/>
              </a:rPr>
              <a:t>11</a:t>
            </a:r>
          </a:p>
          <a:p>
            <a:pPr algn="ctr"/>
            <a:r>
              <a:rPr lang="ru-RU" sz="800" dirty="0">
                <a:latin typeface="Cambria" pitchFamily="18" charset="0"/>
              </a:rPr>
              <a:t> в твердой фазе при </a:t>
            </a:r>
            <a:r>
              <a:rPr lang="en-US" sz="800" dirty="0">
                <a:latin typeface="Cambria" pitchFamily="18" charset="0"/>
              </a:rPr>
              <a:t>77</a:t>
            </a:r>
            <a:r>
              <a:rPr lang="ru-RU" sz="800" dirty="0">
                <a:latin typeface="Cambria" pitchFamily="18" charset="0"/>
              </a:rPr>
              <a:t> </a:t>
            </a:r>
            <a:r>
              <a:rPr lang="en-US" sz="800" dirty="0">
                <a:latin typeface="Cambria" pitchFamily="18" charset="0"/>
              </a:rPr>
              <a:t>K</a:t>
            </a:r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4255604" y="3443259"/>
            <a:ext cx="257176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/>
              <a:t>На основании данных РСА было установлено, что комплексы </a:t>
            </a:r>
            <a:r>
              <a:rPr lang="ru-RU" sz="1000" b="1" dirty="0"/>
              <a:t>1-12</a:t>
            </a:r>
            <a:r>
              <a:rPr lang="ru-RU" sz="1000" dirty="0"/>
              <a:t>  имеют идентичное строение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5704" y="2301479"/>
            <a:ext cx="1316736" cy="821256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49" t="392" r="-78" b="-392"/>
          <a:stretch/>
        </p:blipFill>
        <p:spPr>
          <a:xfrm>
            <a:off x="7218445" y="4920581"/>
            <a:ext cx="1316736" cy="926217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0784" y="4047780"/>
            <a:ext cx="1779290" cy="161346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4670784" y="5733836"/>
            <a:ext cx="18002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" dirty="0" smtClean="0">
                <a:latin typeface="Cambria" panose="02040503050406030204" pitchFamily="18" charset="0"/>
              </a:rPr>
              <a:t>Структура комплекса </a:t>
            </a:r>
            <a:r>
              <a:rPr lang="ru-RU" sz="800" b="1" dirty="0" smtClean="0">
                <a:latin typeface="Cambria" panose="02040503050406030204" pitchFamily="18" charset="0"/>
              </a:rPr>
              <a:t>3</a:t>
            </a:r>
            <a:endParaRPr lang="en-US" sz="800" b="1" dirty="0">
              <a:latin typeface="Cambria" panose="020405030504060302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</TotalTime>
  <Words>221</Words>
  <Application>Microsoft Office PowerPoint</Application>
  <PresentationFormat>On-screen Show (4:3)</PresentationFormat>
  <Paragraphs>24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Cambria</vt:lpstr>
      <vt:lpstr>Times New Roman</vt:lpstr>
      <vt:lpstr>Тема Office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Конченко Сергей Николаевич</dc:creator>
  <cp:lastModifiedBy>user</cp:lastModifiedBy>
  <cp:revision>37</cp:revision>
  <dcterms:modified xsi:type="dcterms:W3CDTF">2017-02-11T23:25:16Z</dcterms:modified>
</cp:coreProperties>
</file>